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6"/>
  </p:notesMasterIdLst>
  <p:sldIdLst>
    <p:sldId id="289" r:id="rId3"/>
    <p:sldId id="285" r:id="rId4"/>
    <p:sldId id="290" r:id="rId5"/>
    <p:sldId id="256" r:id="rId6"/>
    <p:sldId id="257" r:id="rId7"/>
    <p:sldId id="262" r:id="rId8"/>
    <p:sldId id="258" r:id="rId9"/>
    <p:sldId id="287" r:id="rId10"/>
    <p:sldId id="261" r:id="rId11"/>
    <p:sldId id="273" r:id="rId12"/>
    <p:sldId id="267" r:id="rId13"/>
    <p:sldId id="288" r:id="rId14"/>
    <p:sldId id="286" r:id="rId15"/>
    <p:sldId id="269" r:id="rId16"/>
    <p:sldId id="270" r:id="rId17"/>
    <p:sldId id="272" r:id="rId18"/>
    <p:sldId id="263" r:id="rId19"/>
    <p:sldId id="264" r:id="rId20"/>
    <p:sldId id="266" r:id="rId21"/>
    <p:sldId id="280" r:id="rId22"/>
    <p:sldId id="281" r:id="rId23"/>
    <p:sldId id="282"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134" y="12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CFD13F-C3C8-4E32-9405-E7A26D5A9A40}" type="datetimeFigureOut">
              <a:rPr lang="en-US" smtClean="0"/>
              <a:t>7/15/2019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625622-6B94-421C-A7FA-51D014FAFD28}" type="slidenum">
              <a:rPr lang="en-US" smtClean="0"/>
              <a:t>‹#›</a:t>
            </a:fld>
            <a:endParaRPr lang="en-US"/>
          </a:p>
        </p:txBody>
      </p:sp>
    </p:spTree>
    <p:extLst>
      <p:ext uri="{BB962C8B-B14F-4D97-AF65-F5344CB8AC3E}">
        <p14:creationId xmlns:p14="http://schemas.microsoft.com/office/powerpoint/2010/main" val="132263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p>
        </p:txBody>
      </p:sp>
      <p:sp>
        <p:nvSpPr>
          <p:cNvPr id="4" name="Slide Number Placeholder 3"/>
          <p:cNvSpPr>
            <a:spLocks noGrp="1"/>
          </p:cNvSpPr>
          <p:nvPr>
            <p:ph type="sldNum" sz="quarter" idx="10"/>
          </p:nvPr>
        </p:nvSpPr>
        <p:spPr/>
        <p:txBody>
          <a:bodyPr/>
          <a:lstStyle/>
          <a:p>
            <a:fld id="{4C625622-6B94-421C-A7FA-51D014FAFD28}" type="slidenum">
              <a:rPr lang="en-US" smtClean="0"/>
              <a:t>2</a:t>
            </a:fld>
            <a:endParaRPr lang="en-US"/>
          </a:p>
        </p:txBody>
      </p:sp>
    </p:spTree>
    <p:extLst>
      <p:ext uri="{BB962C8B-B14F-4D97-AF65-F5344CB8AC3E}">
        <p14:creationId xmlns:p14="http://schemas.microsoft.com/office/powerpoint/2010/main" val="3367500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25622-6B94-421C-A7FA-51D014FAFD28}" type="slidenum">
              <a:rPr lang="en-US" smtClean="0"/>
              <a:t>6</a:t>
            </a:fld>
            <a:endParaRPr lang="en-US"/>
          </a:p>
        </p:txBody>
      </p:sp>
    </p:spTree>
    <p:extLst>
      <p:ext uri="{BB962C8B-B14F-4D97-AF65-F5344CB8AC3E}">
        <p14:creationId xmlns:p14="http://schemas.microsoft.com/office/powerpoint/2010/main" val="1765274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25622-6B94-421C-A7FA-51D014FAFD28}" type="slidenum">
              <a:rPr lang="en-US" smtClean="0"/>
              <a:t>21</a:t>
            </a:fld>
            <a:endParaRPr lang="en-US"/>
          </a:p>
        </p:txBody>
      </p:sp>
    </p:spTree>
    <p:extLst>
      <p:ext uri="{BB962C8B-B14F-4D97-AF65-F5344CB8AC3E}">
        <p14:creationId xmlns:p14="http://schemas.microsoft.com/office/powerpoint/2010/main" val="3956644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C3001FA-8D32-4415-9666-9860176CED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567B6-4D60-4F48-AB81-CE2161A5243F}" type="slidenum">
              <a:rPr lang="en-US" smtClean="0"/>
              <a:t>‹#›</a:t>
            </a:fld>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229600" y="6096000"/>
            <a:ext cx="838200" cy="762000"/>
          </a:xfrm>
          <a:prstGeom prst="rect">
            <a:avLst/>
          </a:prstGeom>
          <a:noFill/>
          <a:ln>
            <a:noFill/>
          </a:ln>
        </p:spPr>
      </p:pic>
    </p:spTree>
    <p:extLst>
      <p:ext uri="{BB962C8B-B14F-4D97-AF65-F5344CB8AC3E}">
        <p14:creationId xmlns:p14="http://schemas.microsoft.com/office/powerpoint/2010/main" val="373171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3001FA-8D32-4415-9666-9860176CED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49007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3001FA-8D32-4415-9666-9860176CED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4001887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3001FA-8D32-4415-9666-9860176CED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042567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FA560C-240F-4A74-82E6-E1A81BFD27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2539494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FA560C-240F-4A74-82E6-E1A81BFD27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1756195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FA560C-240F-4A74-82E6-E1A81BFD27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27387528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FA560C-240F-4A74-82E6-E1A81BFD27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1852470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FA560C-240F-4A74-82E6-E1A81BFD27AF}" type="datetimeFigureOut">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2527358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FA560C-240F-4A74-82E6-E1A81BFD27AF}" type="datetimeFigureOut">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37801030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A560C-240F-4A74-82E6-E1A81BFD27AF}" type="datetimeFigureOut">
              <a:rPr lang="en-US" smtClean="0"/>
              <a:t>7/15/2019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1607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C3001FA-8D32-4415-9666-9860176CED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567B6-4D60-4F48-AB81-CE2161A5243F}" type="slidenum">
              <a:rPr lang="en-US" smtClean="0"/>
              <a:t>‹#›</a:t>
            </a:fld>
            <a:endParaRPr lang="en-US"/>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01000" y="5867400"/>
            <a:ext cx="1105786" cy="955158"/>
          </a:xfrm>
          <a:prstGeom prst="rect">
            <a:avLst/>
          </a:prstGeom>
          <a:noFill/>
          <a:ln>
            <a:noFill/>
          </a:ln>
        </p:spPr>
      </p:pic>
    </p:spTree>
    <p:extLst>
      <p:ext uri="{BB962C8B-B14F-4D97-AF65-F5344CB8AC3E}">
        <p14:creationId xmlns:p14="http://schemas.microsoft.com/office/powerpoint/2010/main" val="3911986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FA560C-240F-4A74-82E6-E1A81BFD27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9604803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FA560C-240F-4A74-82E6-E1A81BFD27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40418746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FA560C-240F-4A74-82E6-E1A81BFD27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11241734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FA560C-240F-4A74-82E6-E1A81BFD27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ECFC7E-0C7C-4F89-9AD6-30E817CB60E9}" type="slidenum">
              <a:rPr lang="en-US" smtClean="0"/>
              <a:t>‹#›</a:t>
            </a:fld>
            <a:endParaRPr lang="en-US"/>
          </a:p>
        </p:txBody>
      </p:sp>
    </p:spTree>
    <p:extLst>
      <p:ext uri="{BB962C8B-B14F-4D97-AF65-F5344CB8AC3E}">
        <p14:creationId xmlns:p14="http://schemas.microsoft.com/office/powerpoint/2010/main" val="64339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3001FA-8D32-4415-9666-9860176CEDAF}" type="datetimeFigureOut">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42831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3001FA-8D32-4415-9666-9860176CEDAF}" type="datetimeFigureOut">
              <a:rPr lang="en-US" smtClean="0"/>
              <a:t>7/15/2019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606816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3001FA-8D32-4415-9666-9860176CED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1811159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3001FA-8D32-4415-9666-9860176CEDAF}" type="datetimeFigureOut">
              <a:rPr lang="en-US" smtClean="0"/>
              <a:t>7/15/2019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3769611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3001FA-8D32-4415-9666-9860176CEDAF}" type="datetimeFigureOut">
              <a:rPr lang="en-US" smtClean="0"/>
              <a:t>7/15/2019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63197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001FA-8D32-4415-9666-9860176CEDAF}" type="datetimeFigureOut">
              <a:rPr lang="en-US" smtClean="0"/>
              <a:t>7/15/2019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03178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C3001FA-8D32-4415-9666-9860176CEDAF}" type="datetimeFigureOut">
              <a:rPr lang="en-US" smtClean="0"/>
              <a:t>7/15/2019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567B6-4D60-4F48-AB81-CE2161A5243F}" type="slidenum">
              <a:rPr lang="en-US" smtClean="0"/>
              <a:t>‹#›</a:t>
            </a:fld>
            <a:endParaRPr lang="en-US"/>
          </a:p>
        </p:txBody>
      </p:sp>
    </p:spTree>
    <p:extLst>
      <p:ext uri="{BB962C8B-B14F-4D97-AF65-F5344CB8AC3E}">
        <p14:creationId xmlns:p14="http://schemas.microsoft.com/office/powerpoint/2010/main" val="240860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001FA-8D32-4415-9666-9860176CEDAF}" type="datetimeFigureOut">
              <a:rPr lang="en-US" smtClean="0"/>
              <a:t>7/15/2019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567B6-4D60-4F48-AB81-CE2161A5243F}" type="slidenum">
              <a:rPr lang="en-US" smtClean="0"/>
              <a:t>‹#›</a:t>
            </a:fld>
            <a:endParaRPr lang="en-US"/>
          </a:p>
        </p:txBody>
      </p:sp>
    </p:spTree>
    <p:extLst>
      <p:ext uri="{BB962C8B-B14F-4D97-AF65-F5344CB8AC3E}">
        <p14:creationId xmlns:p14="http://schemas.microsoft.com/office/powerpoint/2010/main" val="3601448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A560C-240F-4A74-82E6-E1A81BFD27AF}" type="datetimeFigureOut">
              <a:rPr lang="en-US" smtClean="0"/>
              <a:t>7/15/2019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CFC7E-0C7C-4F89-9AD6-30E817CB60E9}" type="slidenum">
              <a:rPr lang="en-US" smtClean="0"/>
              <a:t>‹#›</a:t>
            </a:fld>
            <a:endParaRPr lang="en-US"/>
          </a:p>
        </p:txBody>
      </p:sp>
    </p:spTree>
    <p:extLst>
      <p:ext uri="{BB962C8B-B14F-4D97-AF65-F5344CB8AC3E}">
        <p14:creationId xmlns:p14="http://schemas.microsoft.com/office/powerpoint/2010/main" val="9871190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International Standards </a:t>
            </a:r>
            <a:br>
              <a:rPr lang="en-US" dirty="0"/>
            </a:br>
            <a:r>
              <a:rPr lang="en-US" dirty="0"/>
              <a:t>Assessment Forum</a:t>
            </a:r>
            <a:br>
              <a:rPr lang="en-US" dirty="0"/>
            </a:br>
            <a:r>
              <a:rPr lang="en-US" dirty="0"/>
              <a:t>(ISAF)</a:t>
            </a:r>
          </a:p>
        </p:txBody>
      </p:sp>
      <p:sp>
        <p:nvSpPr>
          <p:cNvPr id="3" name="Subtitle 2"/>
          <p:cNvSpPr>
            <a:spLocks noGrp="1"/>
          </p:cNvSpPr>
          <p:nvPr>
            <p:ph type="subTitle" idx="1"/>
          </p:nvPr>
        </p:nvSpPr>
        <p:spPr/>
        <p:txBody>
          <a:bodyPr>
            <a:normAutofit fontScale="85000" lnSpcReduction="20000"/>
          </a:bodyPr>
          <a:lstStyle/>
          <a:p>
            <a:r>
              <a:rPr lang="en-US" dirty="0"/>
              <a:t>IEA Wind TCP Task 41 </a:t>
            </a:r>
          </a:p>
          <a:p>
            <a:r>
              <a:rPr lang="en-US" dirty="0"/>
              <a:t>Work Package #1 – Standards Development</a:t>
            </a:r>
          </a:p>
          <a:p>
            <a:r>
              <a:rPr lang="en-US" dirty="0"/>
              <a:t>26-28 June 2019</a:t>
            </a:r>
          </a:p>
          <a:p>
            <a:r>
              <a:rPr lang="en-US" dirty="0" err="1"/>
              <a:t>Dundalk</a:t>
            </a:r>
            <a:r>
              <a:rPr lang="en-US" dirty="0"/>
              <a:t>, Ireland</a:t>
            </a:r>
          </a:p>
        </p:txBody>
      </p:sp>
    </p:spTree>
    <p:extLst>
      <p:ext uri="{BB962C8B-B14F-4D97-AF65-F5344CB8AC3E}">
        <p14:creationId xmlns:p14="http://schemas.microsoft.com/office/powerpoint/2010/main" val="418876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000" dirty="0"/>
              <a:t>Acoustic Testing</a:t>
            </a:r>
          </a:p>
        </p:txBody>
      </p:sp>
      <p:sp>
        <p:nvSpPr>
          <p:cNvPr id="3" name="Content Placeholder 2"/>
          <p:cNvSpPr>
            <a:spLocks noGrp="1"/>
          </p:cNvSpPr>
          <p:nvPr>
            <p:ph idx="1"/>
          </p:nvPr>
        </p:nvSpPr>
        <p:spPr>
          <a:xfrm>
            <a:off x="152400" y="838200"/>
            <a:ext cx="8681545" cy="4882055"/>
          </a:xfrm>
        </p:spPr>
        <p:txBody>
          <a:bodyPr>
            <a:noAutofit/>
          </a:bodyPr>
          <a:lstStyle/>
          <a:p>
            <a:pPr marL="0" indent="0">
              <a:buNone/>
            </a:pPr>
            <a:r>
              <a:rPr lang="en-US" sz="1400" dirty="0"/>
              <a:t>Goal</a:t>
            </a:r>
          </a:p>
          <a:p>
            <a:pPr marL="1028700" lvl="1" indent="-571500">
              <a:buFont typeface="Arial" panose="020B0604020202020204" pitchFamily="34" charset="0"/>
              <a:buChar char="•"/>
            </a:pPr>
            <a:r>
              <a:rPr lang="en-US" sz="1400" dirty="0"/>
              <a:t>Develop comparable results on the sound produced by wind turbines. </a:t>
            </a:r>
          </a:p>
          <a:p>
            <a:pPr marL="1028700" lvl="1" indent="-571500">
              <a:buFont typeface="Arial" panose="020B0604020202020204" pitchFamily="34" charset="0"/>
              <a:buChar char="•"/>
            </a:pPr>
            <a:r>
              <a:rPr lang="en-US" sz="1400" dirty="0"/>
              <a:t>Provide an emissions map per IEC 61400-11, SWT annex, a visual approach to wind turbine sound as a function of distance; something easy for consumers.</a:t>
            </a:r>
          </a:p>
          <a:p>
            <a:pPr marL="1028700" lvl="1" indent="-571500">
              <a:buFont typeface="Arial" panose="020B0604020202020204" pitchFamily="34" charset="0"/>
              <a:buChar char="•"/>
            </a:pPr>
            <a:r>
              <a:rPr lang="en-US" sz="1400" dirty="0"/>
              <a:t>Provide a baseline for organizing data for acoustic testing</a:t>
            </a:r>
          </a:p>
          <a:p>
            <a:pPr marL="57150" indent="0">
              <a:buNone/>
            </a:pPr>
            <a:r>
              <a:rPr lang="en-US" sz="1400" dirty="0"/>
              <a:t>Problem</a:t>
            </a:r>
          </a:p>
          <a:p>
            <a:pPr marL="1028700" lvl="1" indent="-571500">
              <a:buFont typeface="Arial" panose="020B0604020202020204" pitchFamily="34" charset="0"/>
              <a:buChar char="•"/>
            </a:pPr>
            <a:r>
              <a:rPr lang="en-US" sz="1400" dirty="0"/>
              <a:t>Should acoustics testing be done for off-grid</a:t>
            </a:r>
          </a:p>
          <a:p>
            <a:pPr marL="1028700" lvl="1" indent="-571500">
              <a:buFont typeface="Arial" panose="020B0604020202020204" pitchFamily="34" charset="0"/>
              <a:buChar char="•"/>
            </a:pPr>
            <a:r>
              <a:rPr lang="en-US" sz="1400" dirty="0"/>
              <a:t>Per the IEC standard, sometimes the turbine noise is unmeasurable over the background noise. How can this be handled in a more quantifiable way?</a:t>
            </a:r>
          </a:p>
          <a:p>
            <a:pPr marL="1028700" lvl="1" indent="-571500">
              <a:buFont typeface="Arial" panose="020B0604020202020204" pitchFamily="34" charset="0"/>
              <a:buChar char="•"/>
            </a:pPr>
            <a:r>
              <a:rPr lang="en-US" sz="1400" dirty="0"/>
              <a:t>There is a high amount of data collected, is there a way to reduce the data required?</a:t>
            </a:r>
          </a:p>
          <a:p>
            <a:pPr marL="57150" indent="0">
              <a:buNone/>
            </a:pPr>
            <a:r>
              <a:rPr lang="en-US" sz="1400" dirty="0"/>
              <a:t>Research needed </a:t>
            </a:r>
          </a:p>
          <a:p>
            <a:pPr marL="1028700" lvl="1" indent="-571500">
              <a:buFont typeface="Arial" panose="020B0604020202020204" pitchFamily="34" charset="0"/>
              <a:buChar char="•"/>
            </a:pPr>
            <a:r>
              <a:rPr lang="en-US" sz="1400" dirty="0"/>
              <a:t>Any research conducted on new methods developed should be done for all sizes (micro, small, small/big)</a:t>
            </a:r>
          </a:p>
          <a:p>
            <a:pPr marL="1028700" lvl="1" indent="-571500">
              <a:buFont typeface="Arial" panose="020B0604020202020204" pitchFamily="34" charset="0"/>
              <a:buChar char="•"/>
            </a:pPr>
            <a:r>
              <a:rPr lang="en-US" sz="1400" dirty="0"/>
              <a:t>Provide a baseline for organizing data for acoustic testing</a:t>
            </a:r>
          </a:p>
          <a:p>
            <a:pPr marL="1028700" lvl="1" indent="-571500">
              <a:buFont typeface="Arial" panose="020B0604020202020204" pitchFamily="34" charset="0"/>
              <a:buChar char="•"/>
            </a:pPr>
            <a:r>
              <a:rPr lang="en-US" sz="1400" dirty="0"/>
              <a:t>If don’t hear a specific tone, don’t need to do tonality test. When have their been tonality tests required?</a:t>
            </a:r>
          </a:p>
          <a:p>
            <a:pPr marL="1028700" lvl="1" indent="-571500">
              <a:buFont typeface="Arial" panose="020B0604020202020204" pitchFamily="34" charset="0"/>
              <a:buChar char="•"/>
            </a:pPr>
            <a:r>
              <a:rPr lang="en-US" sz="1400" dirty="0"/>
              <a:t>Methods needed to handle high background noise</a:t>
            </a:r>
          </a:p>
          <a:p>
            <a:pPr lvl="2"/>
            <a:r>
              <a:rPr lang="en-US" sz="1400" dirty="0"/>
              <a:t>What is low enough level of background noise?</a:t>
            </a:r>
          </a:p>
          <a:p>
            <a:pPr lvl="2"/>
            <a:r>
              <a:rPr lang="en-US" sz="1400" dirty="0"/>
              <a:t>Turbines can’t be heard over background noise – okay</a:t>
            </a:r>
          </a:p>
          <a:p>
            <a:pPr lvl="3"/>
            <a:r>
              <a:rPr lang="en-US" sz="1400" dirty="0"/>
              <a:t>Exception if background noise was below XX</a:t>
            </a:r>
          </a:p>
          <a:p>
            <a:pPr marL="1028700" lvl="1" indent="-571500">
              <a:buFont typeface="Arial" panose="020B0604020202020204" pitchFamily="34" charset="0"/>
              <a:buChar char="•"/>
            </a:pPr>
            <a:r>
              <a:rPr lang="en-US" sz="1400" dirty="0"/>
              <a:t>In Denmark, flowing from the large wind industry there is a new requirement on Infrasound for distributed wind </a:t>
            </a:r>
          </a:p>
          <a:p>
            <a:pPr marL="0" indent="0">
              <a:buNone/>
            </a:pPr>
            <a:endParaRPr lang="en-US" sz="1400" dirty="0"/>
          </a:p>
        </p:txBody>
      </p:sp>
    </p:spTree>
    <p:extLst>
      <p:ext uri="{BB962C8B-B14F-4D97-AF65-F5344CB8AC3E}">
        <p14:creationId xmlns:p14="http://schemas.microsoft.com/office/powerpoint/2010/main" val="101218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34962"/>
          </a:xfrm>
        </p:spPr>
        <p:txBody>
          <a:bodyPr>
            <a:noAutofit/>
          </a:bodyPr>
          <a:lstStyle/>
          <a:p>
            <a:r>
              <a:rPr lang="en-US" sz="3000" dirty="0"/>
              <a:t>SLM – Fatigue, Factor of Safety and Yaw Rate</a:t>
            </a:r>
          </a:p>
        </p:txBody>
      </p:sp>
      <p:sp>
        <p:nvSpPr>
          <p:cNvPr id="3" name="Content Placeholder 2"/>
          <p:cNvSpPr>
            <a:spLocks noGrp="1"/>
          </p:cNvSpPr>
          <p:nvPr>
            <p:ph idx="1"/>
          </p:nvPr>
        </p:nvSpPr>
        <p:spPr>
          <a:xfrm>
            <a:off x="457200" y="609600"/>
            <a:ext cx="8229600" cy="6096000"/>
          </a:xfrm>
        </p:spPr>
        <p:txBody>
          <a:bodyPr>
            <a:noAutofit/>
          </a:bodyPr>
          <a:lstStyle/>
          <a:p>
            <a:pPr marL="0" indent="0">
              <a:buNone/>
            </a:pPr>
            <a:r>
              <a:rPr lang="en-US" sz="1600" dirty="0"/>
              <a:t>Problem</a:t>
            </a:r>
          </a:p>
          <a:p>
            <a:r>
              <a:rPr lang="en-US" sz="1600" dirty="0"/>
              <a:t>Build SLM fatigue load case to overcome the weakest part of the -2 </a:t>
            </a:r>
          </a:p>
          <a:p>
            <a:r>
              <a:rPr lang="en-US" sz="1600" dirty="0"/>
              <a:t>Very high factors of safety leading turbines to be heavier and more expensive</a:t>
            </a:r>
          </a:p>
          <a:p>
            <a:r>
              <a:rPr lang="en-US" sz="1600" dirty="0"/>
              <a:t>Yaw rate requirements, while seen on free yaw turbines, are restrictively high for other designs</a:t>
            </a:r>
          </a:p>
          <a:p>
            <a:pPr marL="0" indent="0">
              <a:buNone/>
            </a:pPr>
            <a:r>
              <a:rPr lang="en-US" sz="1600" dirty="0"/>
              <a:t>Research needed</a:t>
            </a:r>
          </a:p>
          <a:p>
            <a:r>
              <a:rPr lang="en-US" sz="1600" dirty="0"/>
              <a:t>Fatigue</a:t>
            </a:r>
          </a:p>
          <a:p>
            <a:pPr lvl="1"/>
            <a:r>
              <a:rPr lang="en-US" sz="1600" dirty="0"/>
              <a:t>Needs to be different for different turbine control methods</a:t>
            </a:r>
          </a:p>
          <a:p>
            <a:pPr lvl="2"/>
            <a:r>
              <a:rPr lang="en-US" sz="1600" dirty="0"/>
              <a:t>Low loads for pitching, active yaw turbines</a:t>
            </a:r>
          </a:p>
          <a:p>
            <a:pPr lvl="3"/>
            <a:r>
              <a:rPr lang="en-US" sz="1600" dirty="0"/>
              <a:t>Higher loads for passive control and passive yaw</a:t>
            </a:r>
          </a:p>
          <a:p>
            <a:pPr lvl="2"/>
            <a:r>
              <a:rPr lang="en-US" sz="1600" dirty="0"/>
              <a:t>Running off yaw</a:t>
            </a:r>
          </a:p>
          <a:p>
            <a:pPr lvl="2"/>
            <a:r>
              <a:rPr lang="en-US" sz="1600" dirty="0"/>
              <a:t>Yaw rates</a:t>
            </a:r>
          </a:p>
          <a:p>
            <a:pPr lvl="1"/>
            <a:r>
              <a:rPr lang="en-US" sz="1600" dirty="0"/>
              <a:t>Needs to be different for upwind/downwind</a:t>
            </a:r>
          </a:p>
          <a:p>
            <a:pPr lvl="1"/>
            <a:r>
              <a:rPr lang="en-US" sz="1600" dirty="0"/>
              <a:t>Does SNL have coupon testing of materials used in today’s SWT blades?</a:t>
            </a:r>
          </a:p>
          <a:p>
            <a:pPr lvl="2"/>
            <a:r>
              <a:rPr lang="en-US" sz="1600" dirty="0"/>
              <a:t>Focus on SWT likely to be commercial in the future</a:t>
            </a:r>
          </a:p>
          <a:p>
            <a:pPr lvl="2"/>
            <a:r>
              <a:rPr lang="en-US" sz="1600" dirty="0"/>
              <a:t>Get blade sets commercially</a:t>
            </a:r>
          </a:p>
          <a:p>
            <a:r>
              <a:rPr lang="en-US" sz="1600" dirty="0"/>
              <a:t>Well behaved turbines have yaw and RPM control</a:t>
            </a:r>
          </a:p>
          <a:p>
            <a:pPr lvl="1"/>
            <a:r>
              <a:rPr lang="en-US" sz="1600" dirty="0"/>
              <a:t>Need to design passive yaw into FAST model</a:t>
            </a:r>
          </a:p>
        </p:txBody>
      </p:sp>
    </p:spTree>
    <p:extLst>
      <p:ext uri="{BB962C8B-B14F-4D97-AF65-F5344CB8AC3E}">
        <p14:creationId xmlns:p14="http://schemas.microsoft.com/office/powerpoint/2010/main" val="2868711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34962"/>
          </a:xfrm>
        </p:spPr>
        <p:txBody>
          <a:bodyPr>
            <a:noAutofit/>
          </a:bodyPr>
          <a:lstStyle/>
          <a:p>
            <a:r>
              <a:rPr lang="en-US" sz="3000" dirty="0"/>
              <a:t>SLM – Fatigue, Factor of Safety and Yaw Rate (cont.)</a:t>
            </a:r>
          </a:p>
        </p:txBody>
      </p:sp>
      <p:sp>
        <p:nvSpPr>
          <p:cNvPr id="3" name="Content Placeholder 2"/>
          <p:cNvSpPr>
            <a:spLocks noGrp="1"/>
          </p:cNvSpPr>
          <p:nvPr>
            <p:ph idx="1"/>
          </p:nvPr>
        </p:nvSpPr>
        <p:spPr>
          <a:xfrm>
            <a:off x="457200" y="609600"/>
            <a:ext cx="8229600" cy="6096000"/>
          </a:xfrm>
        </p:spPr>
        <p:txBody>
          <a:bodyPr>
            <a:noAutofit/>
          </a:bodyPr>
          <a:lstStyle/>
          <a:p>
            <a:r>
              <a:rPr lang="en-US" sz="1400" dirty="0"/>
              <a:t>Develop models first then test</a:t>
            </a:r>
          </a:p>
          <a:p>
            <a:pPr lvl="1"/>
            <a:r>
              <a:rPr lang="en-US" sz="1400" dirty="0"/>
              <a:t>HAWC or FAST  validation </a:t>
            </a:r>
          </a:p>
          <a:p>
            <a:pPr lvl="1"/>
            <a:r>
              <a:rPr lang="en-US" sz="1400" dirty="0"/>
              <a:t>What are the limits of </a:t>
            </a:r>
            <a:r>
              <a:rPr lang="en-US" sz="1400" dirty="0" err="1"/>
              <a:t>aeroelastic</a:t>
            </a:r>
            <a:r>
              <a:rPr lang="en-US" sz="1400" dirty="0"/>
              <a:t> models?</a:t>
            </a:r>
          </a:p>
          <a:p>
            <a:r>
              <a:rPr lang="en-US" sz="1400" dirty="0"/>
              <a:t>What </a:t>
            </a:r>
            <a:r>
              <a:rPr lang="en-US" sz="1400" dirty="0" err="1"/>
              <a:t>FoS</a:t>
            </a:r>
            <a:r>
              <a:rPr lang="en-US" sz="1400" dirty="0"/>
              <a:t> can provide justification?</a:t>
            </a:r>
          </a:p>
          <a:p>
            <a:pPr lvl="1"/>
            <a:r>
              <a:rPr lang="en-US" sz="1400" dirty="0"/>
              <a:t>Go with loads</a:t>
            </a:r>
          </a:p>
          <a:p>
            <a:r>
              <a:rPr lang="en-US" sz="1400" dirty="0"/>
              <a:t>Extreme Direction Change</a:t>
            </a:r>
          </a:p>
          <a:p>
            <a:pPr lvl="1"/>
            <a:r>
              <a:rPr lang="en-US" sz="1400" dirty="0"/>
              <a:t> Check with DTU, NREL, CIEMAT on once/ 50 year extreme direction data (DTU 3</a:t>
            </a:r>
            <a:r>
              <a:rPr lang="en-US" sz="1400" baseline="30000" dirty="0"/>
              <a:t>rd</a:t>
            </a:r>
            <a:r>
              <a:rPr lang="en-US" sz="1400" dirty="0"/>
              <a:t> December 1999 – vey high winds)</a:t>
            </a:r>
          </a:p>
          <a:p>
            <a:pPr marL="0" indent="0">
              <a:buNone/>
            </a:pPr>
            <a:r>
              <a:rPr lang="en-US" sz="1400" dirty="0"/>
              <a:t>Partners - Turbine models with validated measurement</a:t>
            </a:r>
          </a:p>
          <a:p>
            <a:pPr lvl="1"/>
            <a:r>
              <a:rPr lang="en-US" sz="1400" dirty="0" err="1"/>
              <a:t>Bergey</a:t>
            </a:r>
            <a:r>
              <a:rPr lang="en-US" sz="1400" dirty="0"/>
              <a:t> 15kW (upwind, passive yaw, tail) at several different sites</a:t>
            </a:r>
          </a:p>
          <a:p>
            <a:pPr lvl="2"/>
            <a:r>
              <a:rPr lang="en-US" sz="1400" dirty="0"/>
              <a:t>Turbulence on performance</a:t>
            </a:r>
          </a:p>
          <a:p>
            <a:pPr lvl="2"/>
            <a:r>
              <a:rPr lang="en-US" sz="1400" dirty="0"/>
              <a:t>Fatigue cycles</a:t>
            </a:r>
          </a:p>
          <a:p>
            <a:pPr lvl="2"/>
            <a:r>
              <a:rPr lang="en-US" sz="1400" dirty="0"/>
              <a:t>Yaw rate</a:t>
            </a:r>
          </a:p>
          <a:p>
            <a:pPr lvl="1"/>
            <a:r>
              <a:rPr lang="en-US" sz="1400" dirty="0" err="1"/>
              <a:t>Skystream</a:t>
            </a:r>
            <a:endParaRPr lang="en-US" sz="1400" dirty="0"/>
          </a:p>
          <a:p>
            <a:pPr lvl="2"/>
            <a:r>
              <a:rPr lang="en-US" sz="1400" dirty="0" err="1"/>
              <a:t>Aeroelastic</a:t>
            </a:r>
            <a:r>
              <a:rPr lang="en-US" sz="1400" dirty="0"/>
              <a:t> model</a:t>
            </a:r>
          </a:p>
          <a:p>
            <a:pPr lvl="2"/>
            <a:r>
              <a:rPr lang="en-US" sz="1400" dirty="0"/>
              <a:t>Measurements</a:t>
            </a:r>
          </a:p>
          <a:p>
            <a:r>
              <a:rPr lang="en-US" sz="1400" dirty="0"/>
              <a:t>Future common small wind turbine testing?</a:t>
            </a:r>
          </a:p>
          <a:p>
            <a:pPr lvl="1"/>
            <a:r>
              <a:rPr lang="en-US" sz="1400" dirty="0" err="1"/>
              <a:t>Enbreeze</a:t>
            </a:r>
            <a:r>
              <a:rPr lang="en-US" sz="1400" dirty="0"/>
              <a:t>, active yaw – install several turbines</a:t>
            </a:r>
          </a:p>
          <a:p>
            <a:pPr lvl="1"/>
            <a:r>
              <a:rPr lang="en-US" sz="1400" dirty="0" err="1"/>
              <a:t>Huaying</a:t>
            </a:r>
            <a:r>
              <a:rPr lang="en-US" sz="1400" dirty="0"/>
              <a:t>?</a:t>
            </a:r>
          </a:p>
          <a:p>
            <a:r>
              <a:rPr lang="en-US" sz="1400" dirty="0"/>
              <a:t>Technical partners</a:t>
            </a:r>
          </a:p>
          <a:p>
            <a:pPr lvl="1"/>
            <a:r>
              <a:rPr lang="en-US" sz="1400" dirty="0"/>
              <a:t>Murdoch University</a:t>
            </a:r>
          </a:p>
          <a:p>
            <a:pPr lvl="1"/>
            <a:r>
              <a:rPr lang="en-US" sz="1400" dirty="0"/>
              <a:t>DTU</a:t>
            </a:r>
          </a:p>
          <a:p>
            <a:pPr lvl="1"/>
            <a:r>
              <a:rPr lang="en-US" sz="1400" dirty="0"/>
              <a:t>University of Newcastle – thesis</a:t>
            </a:r>
          </a:p>
          <a:p>
            <a:pPr lvl="1"/>
            <a:r>
              <a:rPr lang="en-US" sz="1400" dirty="0"/>
              <a:t>University of Calgary</a:t>
            </a:r>
          </a:p>
          <a:p>
            <a:pPr lvl="1"/>
            <a:endParaRPr lang="en-US" sz="1400" dirty="0"/>
          </a:p>
          <a:p>
            <a:pPr lvl="1"/>
            <a:endParaRPr lang="en-US" sz="1400" dirty="0"/>
          </a:p>
          <a:p>
            <a:pPr lvl="1"/>
            <a:endParaRPr lang="en-US" sz="1400" dirty="0"/>
          </a:p>
          <a:p>
            <a:pPr lvl="1"/>
            <a:endParaRPr lang="en-US" sz="1400" dirty="0"/>
          </a:p>
        </p:txBody>
      </p:sp>
    </p:spTree>
    <p:extLst>
      <p:ext uri="{BB962C8B-B14F-4D97-AF65-F5344CB8AC3E}">
        <p14:creationId xmlns:p14="http://schemas.microsoft.com/office/powerpoint/2010/main" val="360124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000" dirty="0"/>
              <a:t>Tower Dynamics and Interactions</a:t>
            </a:r>
          </a:p>
        </p:txBody>
      </p:sp>
      <p:sp>
        <p:nvSpPr>
          <p:cNvPr id="3" name="Content Placeholder 2"/>
          <p:cNvSpPr>
            <a:spLocks noGrp="1"/>
          </p:cNvSpPr>
          <p:nvPr>
            <p:ph idx="1"/>
          </p:nvPr>
        </p:nvSpPr>
        <p:spPr>
          <a:xfrm>
            <a:off x="762000" y="914400"/>
            <a:ext cx="7924800" cy="5791200"/>
          </a:xfrm>
        </p:spPr>
        <p:txBody>
          <a:bodyPr>
            <a:normAutofit/>
          </a:bodyPr>
          <a:lstStyle/>
          <a:p>
            <a:pPr marL="0" indent="0">
              <a:buNone/>
            </a:pPr>
            <a:r>
              <a:rPr lang="en-US" sz="1600" dirty="0"/>
              <a:t>Problem</a:t>
            </a:r>
          </a:p>
          <a:p>
            <a:r>
              <a:rPr lang="en-US" sz="1600" dirty="0"/>
              <a:t>Need to avoid resonance above 30% nominal power and RPM for 1p or all frequencies?</a:t>
            </a:r>
          </a:p>
          <a:p>
            <a:pPr lvl="1"/>
            <a:r>
              <a:rPr lang="en-US" sz="1600" dirty="0"/>
              <a:t>Want to be overcritical versus </a:t>
            </a:r>
            <a:r>
              <a:rPr lang="en-US" sz="1600" dirty="0" err="1"/>
              <a:t>undercritical</a:t>
            </a:r>
            <a:endParaRPr lang="en-US" sz="1600" dirty="0"/>
          </a:p>
          <a:p>
            <a:pPr lvl="1"/>
            <a:r>
              <a:rPr lang="en-US" sz="1600" dirty="0" err="1"/>
              <a:t>Eigenfrequency</a:t>
            </a:r>
            <a:r>
              <a:rPr lang="en-US" sz="1600" dirty="0"/>
              <a:t> of tower is more critical</a:t>
            </a:r>
          </a:p>
          <a:p>
            <a:pPr lvl="1"/>
            <a:endParaRPr lang="en-US" sz="1600" dirty="0"/>
          </a:p>
          <a:p>
            <a:pPr marL="0" indent="0">
              <a:buNone/>
            </a:pPr>
            <a:r>
              <a:rPr lang="en-US" sz="1600" dirty="0"/>
              <a:t>Research needed</a:t>
            </a:r>
          </a:p>
          <a:p>
            <a:r>
              <a:rPr lang="en-US" sz="1600" dirty="0"/>
              <a:t>Define framework and which natural frequencies make sense</a:t>
            </a:r>
          </a:p>
          <a:p>
            <a:pPr lvl="1"/>
            <a:r>
              <a:rPr lang="en-US" sz="1600" dirty="0"/>
              <a:t>Include NREL FAST update to include towers</a:t>
            </a:r>
          </a:p>
          <a:p>
            <a:r>
              <a:rPr lang="en-US" sz="1600" dirty="0"/>
              <a:t>Suggest identifying different requirements since don’t currently require certification</a:t>
            </a:r>
          </a:p>
          <a:p>
            <a:pPr lvl="1"/>
            <a:r>
              <a:rPr lang="en-US" sz="1600" dirty="0"/>
              <a:t>Survivability at different WS</a:t>
            </a:r>
          </a:p>
          <a:p>
            <a:pPr lvl="1"/>
            <a:r>
              <a:rPr lang="en-US" sz="1600" dirty="0"/>
              <a:t>Icing or other states that are easy to reach within one year at a test site</a:t>
            </a:r>
          </a:p>
          <a:p>
            <a:pPr lvl="1"/>
            <a:endParaRPr lang="en-US" sz="1600" dirty="0"/>
          </a:p>
          <a:p>
            <a:pPr marL="0" indent="0">
              <a:buNone/>
            </a:pPr>
            <a:r>
              <a:rPr lang="en-US" sz="1600" dirty="0"/>
              <a:t>Task 41 partners</a:t>
            </a:r>
          </a:p>
          <a:p>
            <a:r>
              <a:rPr lang="en-US" sz="1600" dirty="0"/>
              <a:t>Austria, </a:t>
            </a:r>
            <a:r>
              <a:rPr lang="en-US" sz="1600" dirty="0" err="1"/>
              <a:t>Fachoschule</a:t>
            </a:r>
            <a:r>
              <a:rPr lang="en-US" sz="1600" dirty="0"/>
              <a:t> </a:t>
            </a:r>
            <a:r>
              <a:rPr lang="en-US" sz="1600" dirty="0" err="1"/>
              <a:t>Teknikum</a:t>
            </a:r>
            <a:r>
              <a:rPr lang="en-US" sz="1600" dirty="0"/>
              <a:t> Vienna</a:t>
            </a:r>
          </a:p>
          <a:p>
            <a:endParaRPr lang="en-US" sz="1600" dirty="0"/>
          </a:p>
        </p:txBody>
      </p:sp>
    </p:spTree>
    <p:extLst>
      <p:ext uri="{BB962C8B-B14F-4D97-AF65-F5344CB8AC3E}">
        <p14:creationId xmlns:p14="http://schemas.microsoft.com/office/powerpoint/2010/main" val="1555634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FAST model</a:t>
            </a:r>
          </a:p>
        </p:txBody>
      </p:sp>
      <p:sp>
        <p:nvSpPr>
          <p:cNvPr id="3" name="Content Placeholder 2"/>
          <p:cNvSpPr>
            <a:spLocks noGrp="1"/>
          </p:cNvSpPr>
          <p:nvPr>
            <p:ph idx="1"/>
          </p:nvPr>
        </p:nvSpPr>
        <p:spPr/>
        <p:txBody>
          <a:bodyPr>
            <a:normAutofit/>
          </a:bodyPr>
          <a:lstStyle/>
          <a:p>
            <a:pPr marL="0" indent="0">
              <a:buNone/>
            </a:pPr>
            <a:r>
              <a:rPr lang="en-US" sz="1600" dirty="0"/>
              <a:t>Problem</a:t>
            </a:r>
          </a:p>
          <a:p>
            <a:r>
              <a:rPr lang="en-US" sz="1600" dirty="0"/>
              <a:t>Need to develop </a:t>
            </a:r>
            <a:r>
              <a:rPr lang="en-US" sz="1600" dirty="0" err="1"/>
              <a:t>aeroelastic</a:t>
            </a:r>
            <a:r>
              <a:rPr lang="en-US" sz="1600" dirty="0"/>
              <a:t> modeling capabilities since will be basis for certifying small and small, big wind turbines</a:t>
            </a:r>
          </a:p>
          <a:p>
            <a:endParaRPr lang="en-US" sz="1600" dirty="0"/>
          </a:p>
          <a:p>
            <a:pPr marL="0" indent="0">
              <a:buNone/>
            </a:pPr>
            <a:r>
              <a:rPr lang="en-US" sz="1600" dirty="0"/>
              <a:t>Research needed</a:t>
            </a:r>
          </a:p>
          <a:p>
            <a:r>
              <a:rPr lang="en-US" sz="1600" dirty="0"/>
              <a:t>Improve capabilities </a:t>
            </a:r>
          </a:p>
          <a:p>
            <a:pPr lvl="1"/>
            <a:r>
              <a:rPr lang="en-US" sz="1600" dirty="0"/>
              <a:t>Model lattice towers</a:t>
            </a:r>
          </a:p>
          <a:p>
            <a:pPr lvl="1"/>
            <a:r>
              <a:rPr lang="en-US" sz="1600" dirty="0"/>
              <a:t>Turbine dynamics of yawing and tower resonance</a:t>
            </a:r>
          </a:p>
          <a:p>
            <a:pPr lvl="1"/>
            <a:r>
              <a:rPr lang="en-US" sz="1600" dirty="0"/>
              <a:t>Reflect controls found in modern wind turbines</a:t>
            </a:r>
          </a:p>
        </p:txBody>
      </p:sp>
    </p:spTree>
    <p:extLst>
      <p:ext uri="{BB962C8B-B14F-4D97-AF65-F5344CB8AC3E}">
        <p14:creationId xmlns:p14="http://schemas.microsoft.com/office/powerpoint/2010/main" val="375664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Normal Turbulence Model</a:t>
            </a:r>
          </a:p>
        </p:txBody>
      </p:sp>
      <p:sp>
        <p:nvSpPr>
          <p:cNvPr id="3" name="Content Placeholder 2"/>
          <p:cNvSpPr>
            <a:spLocks noGrp="1"/>
          </p:cNvSpPr>
          <p:nvPr>
            <p:ph idx="1"/>
          </p:nvPr>
        </p:nvSpPr>
        <p:spPr>
          <a:xfrm>
            <a:off x="457200" y="1219200"/>
            <a:ext cx="8229600" cy="4906963"/>
          </a:xfrm>
        </p:spPr>
        <p:txBody>
          <a:bodyPr>
            <a:normAutofit/>
          </a:bodyPr>
          <a:lstStyle/>
          <a:p>
            <a:pPr marL="342900" lvl="1" indent="-342900">
              <a:buFont typeface="Arial" panose="020B0604020202020204" pitchFamily="34" charset="0"/>
              <a:buChar char="•"/>
            </a:pPr>
            <a:r>
              <a:rPr lang="en-US" sz="1600" dirty="0"/>
              <a:t>Run the proposed NTM through </a:t>
            </a:r>
            <a:r>
              <a:rPr lang="en-US" sz="1600" dirty="0" err="1"/>
              <a:t>aeroelastic</a:t>
            </a:r>
            <a:r>
              <a:rPr lang="en-US" sz="1600" dirty="0"/>
              <a:t> code – Jeff </a:t>
            </a:r>
            <a:r>
              <a:rPr lang="en-US" sz="1600" dirty="0" err="1"/>
              <a:t>Minnema</a:t>
            </a:r>
            <a:endParaRPr lang="en-US" sz="1600" dirty="0"/>
          </a:p>
          <a:p>
            <a:pPr lvl="1"/>
            <a:r>
              <a:rPr lang="en-US" sz="1600" dirty="0"/>
              <a:t>Using </a:t>
            </a:r>
            <a:r>
              <a:rPr lang="en-US" sz="1600" dirty="0" err="1"/>
              <a:t>Bergey</a:t>
            </a:r>
            <a:r>
              <a:rPr lang="en-US" sz="1600" dirty="0"/>
              <a:t> (15 kW) model </a:t>
            </a:r>
          </a:p>
          <a:p>
            <a:pPr lvl="1"/>
            <a:r>
              <a:rPr lang="en-US" sz="1600" dirty="0"/>
              <a:t>AIR Breeze (1 kW)</a:t>
            </a:r>
          </a:p>
          <a:p>
            <a:pPr lvl="1"/>
            <a:r>
              <a:rPr lang="en-US" sz="1600" dirty="0" err="1"/>
              <a:t>Enbreeze</a:t>
            </a:r>
            <a:r>
              <a:rPr lang="en-US" sz="1600" dirty="0"/>
              <a:t> turbine (15 kW) </a:t>
            </a:r>
          </a:p>
          <a:p>
            <a:pPr lvl="1"/>
            <a:r>
              <a:rPr lang="en-US" sz="1600" dirty="0" err="1"/>
              <a:t>Skystream</a:t>
            </a:r>
            <a:r>
              <a:rPr lang="en-US" sz="1600" dirty="0"/>
              <a:t> turbine (2.5 kW)</a:t>
            </a:r>
          </a:p>
          <a:p>
            <a:r>
              <a:rPr lang="en-US" sz="1600" dirty="0"/>
              <a:t>Run through structural analyses</a:t>
            </a:r>
          </a:p>
          <a:p>
            <a:r>
              <a:rPr lang="en-US" sz="1600" dirty="0"/>
              <a:t>Compress the design load cases to either 1 or 2 cases based on </a:t>
            </a:r>
            <a:r>
              <a:rPr lang="en-US" sz="1600" dirty="0" err="1"/>
              <a:t>aeroelastic</a:t>
            </a:r>
            <a:r>
              <a:rPr lang="en-US" sz="1600" dirty="0"/>
              <a:t> modeling exercise</a:t>
            </a:r>
          </a:p>
          <a:p>
            <a:pPr marL="914400" lvl="1" indent="-457200"/>
            <a:r>
              <a:rPr lang="en-US" sz="1600" dirty="0"/>
              <a:t>Is a low wind, high turbulence site impactful?</a:t>
            </a:r>
          </a:p>
          <a:p>
            <a:pPr marL="514350" indent="-457200"/>
            <a:r>
              <a:rPr lang="en-US" sz="2000" dirty="0"/>
              <a:t>TI should be included in SLM fatigue analyses</a:t>
            </a:r>
          </a:p>
        </p:txBody>
      </p:sp>
    </p:spTree>
    <p:extLst>
      <p:ext uri="{BB962C8B-B14F-4D97-AF65-F5344CB8AC3E}">
        <p14:creationId xmlns:p14="http://schemas.microsoft.com/office/powerpoint/2010/main" val="1671308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VAWT Simplified Loads Methodology</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Problem</a:t>
            </a:r>
          </a:p>
          <a:p>
            <a:r>
              <a:rPr lang="en-US" dirty="0"/>
              <a:t>No loads method or simplified loads methodology for VAWTs. This requires Loads testing to meet certification requirements.</a:t>
            </a:r>
          </a:p>
          <a:p>
            <a:r>
              <a:rPr lang="en-US" dirty="0"/>
              <a:t>VAWT manufacturers are dominantly in Asia, highlighting the need for a standards assessment forum or discussion in Asia</a:t>
            </a:r>
          </a:p>
          <a:p>
            <a:endParaRPr lang="en-US" dirty="0"/>
          </a:p>
          <a:p>
            <a:pPr marL="0" indent="0">
              <a:buNone/>
            </a:pPr>
            <a:r>
              <a:rPr lang="en-US" dirty="0"/>
              <a:t>Research needed </a:t>
            </a:r>
          </a:p>
          <a:p>
            <a:r>
              <a:rPr lang="en-US" dirty="0"/>
              <a:t>Develop simplified loads methodology (SLM) for VAWTs</a:t>
            </a:r>
          </a:p>
          <a:p>
            <a:pPr lvl="1"/>
            <a:r>
              <a:rPr lang="en-US" dirty="0"/>
              <a:t>Build on work done under Task 27</a:t>
            </a:r>
          </a:p>
          <a:p>
            <a:r>
              <a:rPr lang="en-US" dirty="0"/>
              <a:t>Discussion of VAWTs with experts on</a:t>
            </a:r>
          </a:p>
          <a:p>
            <a:pPr lvl="1"/>
            <a:r>
              <a:rPr lang="en-US" dirty="0"/>
              <a:t>Annex or separate VAWT standard?</a:t>
            </a:r>
          </a:p>
          <a:p>
            <a:pPr lvl="1"/>
            <a:r>
              <a:rPr lang="en-US" dirty="0"/>
              <a:t>Upper limit for VAWTs maybe 100? kW or lower – should there be a hard limit?</a:t>
            </a:r>
          </a:p>
          <a:p>
            <a:pPr marL="457200" lvl="1" indent="0">
              <a:buNone/>
            </a:pPr>
            <a:endParaRPr lang="en-US" dirty="0"/>
          </a:p>
          <a:p>
            <a:pPr marL="57150" indent="0">
              <a:buNone/>
            </a:pPr>
            <a:r>
              <a:rPr lang="en-US" dirty="0"/>
              <a:t>Task 41 partner</a:t>
            </a:r>
          </a:p>
          <a:p>
            <a:pPr marL="514350" indent="-457200"/>
            <a:r>
              <a:rPr lang="en-US" dirty="0"/>
              <a:t>Taiwan Institute of Economic Research</a:t>
            </a:r>
          </a:p>
          <a:p>
            <a:pPr marL="514350" indent="-457200"/>
            <a:r>
              <a:rPr lang="en-US" dirty="0"/>
              <a:t>Japan?</a:t>
            </a:r>
          </a:p>
          <a:p>
            <a:pPr marL="514350" indent="-457200"/>
            <a:endParaRPr lang="en-US" dirty="0"/>
          </a:p>
          <a:p>
            <a:endParaRPr lang="en-US" dirty="0"/>
          </a:p>
        </p:txBody>
      </p:sp>
    </p:spTree>
    <p:extLst>
      <p:ext uri="{BB962C8B-B14F-4D97-AF65-F5344CB8AC3E}">
        <p14:creationId xmlns:p14="http://schemas.microsoft.com/office/powerpoint/2010/main" val="1949964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a:t>Future actions</a:t>
            </a:r>
          </a:p>
        </p:txBody>
      </p:sp>
      <p:sp>
        <p:nvSpPr>
          <p:cNvPr id="3" name="Content Placeholder 2"/>
          <p:cNvSpPr>
            <a:spLocks noGrp="1"/>
          </p:cNvSpPr>
          <p:nvPr>
            <p:ph idx="1"/>
          </p:nvPr>
        </p:nvSpPr>
        <p:spPr>
          <a:xfrm>
            <a:off x="457200" y="990600"/>
            <a:ext cx="8229600" cy="5715000"/>
          </a:xfrm>
        </p:spPr>
        <p:txBody>
          <a:bodyPr>
            <a:normAutofit/>
          </a:bodyPr>
          <a:lstStyle/>
          <a:p>
            <a:r>
              <a:rPr lang="en-US" sz="1400" dirty="0"/>
              <a:t>Look at comparison of RSA, kW, specific power, or AEP to set size boundaries</a:t>
            </a:r>
          </a:p>
          <a:p>
            <a:r>
              <a:rPr lang="en-US" sz="1400" dirty="0"/>
              <a:t>Comparing loads using SLM,  and </a:t>
            </a:r>
            <a:r>
              <a:rPr lang="en-US" sz="1400" dirty="0" err="1"/>
              <a:t>aeroelastic</a:t>
            </a:r>
            <a:r>
              <a:rPr lang="en-US" sz="1400" dirty="0"/>
              <a:t> models</a:t>
            </a:r>
          </a:p>
          <a:p>
            <a:pPr lvl="1"/>
            <a:r>
              <a:rPr lang="en-US" sz="1400" dirty="0"/>
              <a:t>What load cases matter?</a:t>
            </a:r>
          </a:p>
          <a:p>
            <a:pPr lvl="1"/>
            <a:r>
              <a:rPr lang="en-US" sz="1400" dirty="0"/>
              <a:t>Fatigue implications – if using SLM, not robust enough (may depend on configuration)</a:t>
            </a:r>
          </a:p>
          <a:p>
            <a:pPr lvl="1"/>
            <a:r>
              <a:rPr lang="en-US" sz="1400" dirty="0"/>
              <a:t>Factor of Safety</a:t>
            </a:r>
          </a:p>
          <a:p>
            <a:pPr lvl="2"/>
            <a:r>
              <a:rPr lang="en-US" sz="1400" dirty="0"/>
              <a:t>Get input from OEMs?</a:t>
            </a:r>
          </a:p>
          <a:p>
            <a:pPr lvl="2"/>
            <a:r>
              <a:rPr lang="en-US" sz="1400" dirty="0"/>
              <a:t>predetermined loads</a:t>
            </a:r>
          </a:p>
          <a:p>
            <a:pPr lvl="2"/>
            <a:r>
              <a:rPr lang="en-US" sz="1400" dirty="0"/>
              <a:t>Endurance measurements exceeded </a:t>
            </a:r>
            <a:r>
              <a:rPr lang="en-US" sz="1400" dirty="0" err="1"/>
              <a:t>aeroelastic</a:t>
            </a:r>
            <a:r>
              <a:rPr lang="en-US" sz="1400" dirty="0"/>
              <a:t> model loads </a:t>
            </a:r>
          </a:p>
          <a:p>
            <a:pPr lvl="2"/>
            <a:r>
              <a:rPr lang="en-US" sz="1400"/>
              <a:t>Davide </a:t>
            </a:r>
            <a:r>
              <a:rPr lang="en-US" sz="1400" dirty="0"/>
              <a:t>Conti’s data – Viking </a:t>
            </a:r>
          </a:p>
          <a:p>
            <a:pPr lvl="2"/>
            <a:r>
              <a:rPr lang="en-US" sz="1400" dirty="0"/>
              <a:t>Murdoch University – Dr. Jonathan Whale</a:t>
            </a:r>
          </a:p>
          <a:p>
            <a:pPr lvl="2"/>
            <a:r>
              <a:rPr lang="en-US" sz="1400" dirty="0"/>
              <a:t>Samuel Evans – Newcastle University – </a:t>
            </a:r>
            <a:r>
              <a:rPr lang="en-US" sz="1400" dirty="0" err="1"/>
              <a:t>Skystream</a:t>
            </a:r>
            <a:r>
              <a:rPr lang="en-US" sz="1400" dirty="0"/>
              <a:t> – thesis</a:t>
            </a:r>
          </a:p>
          <a:p>
            <a:pPr lvl="2"/>
            <a:r>
              <a:rPr lang="en-US" sz="1400" dirty="0"/>
              <a:t>David Wood – gust data</a:t>
            </a:r>
          </a:p>
          <a:p>
            <a:r>
              <a:rPr lang="en-US" sz="1400" dirty="0"/>
              <a:t>Consider fatigue analysis of gyroscopic loads for: yaw bearing (passive yaw), yaw error (active yaw), power production and fault, normal shutdown, parked (low cycle/high fatigue), different fatigue for on and off-grid turbines.</a:t>
            </a:r>
          </a:p>
          <a:p>
            <a:pPr lvl="1"/>
            <a:r>
              <a:rPr lang="en-US" sz="1400" dirty="0"/>
              <a:t>Extensive modeling with field testing</a:t>
            </a:r>
          </a:p>
          <a:p>
            <a:r>
              <a:rPr lang="en-US" sz="1400" dirty="0"/>
              <a:t>Look at power curve data as a function of TI How to evaluate invalid sector data?</a:t>
            </a:r>
          </a:p>
          <a:p>
            <a:pPr lvl="1"/>
            <a:r>
              <a:rPr lang="en-US" sz="1400" dirty="0"/>
              <a:t>What is the right averaging period? (1-min, 1-sec, 10-sec, 10-min, etc.)</a:t>
            </a:r>
          </a:p>
          <a:p>
            <a:pPr lvl="2"/>
            <a:r>
              <a:rPr lang="en-US" sz="1400" dirty="0"/>
              <a:t>KIER data  - better with lower averaging period</a:t>
            </a:r>
          </a:p>
          <a:p>
            <a:pPr lvl="2"/>
            <a:r>
              <a:rPr lang="en-US" sz="1400" dirty="0"/>
              <a:t>What gets close to accurate AEP? Will shorter averages be better?</a:t>
            </a:r>
          </a:p>
          <a:p>
            <a:endParaRPr lang="en-US" sz="1400" dirty="0"/>
          </a:p>
          <a:p>
            <a:pPr lvl="1"/>
            <a:endParaRPr lang="en-US" sz="1400" dirty="0"/>
          </a:p>
          <a:p>
            <a:pPr lvl="1"/>
            <a:endParaRPr lang="en-US" sz="1400" dirty="0"/>
          </a:p>
        </p:txBody>
      </p:sp>
    </p:spTree>
    <p:extLst>
      <p:ext uri="{BB962C8B-B14F-4D97-AF65-F5344CB8AC3E}">
        <p14:creationId xmlns:p14="http://schemas.microsoft.com/office/powerpoint/2010/main" val="1979185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000" dirty="0"/>
              <a:t>Future actions (cont.)</a:t>
            </a:r>
          </a:p>
        </p:txBody>
      </p:sp>
      <p:sp>
        <p:nvSpPr>
          <p:cNvPr id="3" name="Content Placeholder 2"/>
          <p:cNvSpPr>
            <a:spLocks noGrp="1"/>
          </p:cNvSpPr>
          <p:nvPr>
            <p:ph idx="1"/>
          </p:nvPr>
        </p:nvSpPr>
        <p:spPr>
          <a:xfrm>
            <a:off x="457200" y="990600"/>
            <a:ext cx="8229600" cy="5715000"/>
          </a:xfrm>
        </p:spPr>
        <p:txBody>
          <a:bodyPr>
            <a:normAutofit/>
          </a:bodyPr>
          <a:lstStyle/>
          <a:p>
            <a:pPr marL="57150" indent="0">
              <a:buNone/>
            </a:pPr>
            <a:r>
              <a:rPr lang="en-US" sz="1800" dirty="0"/>
              <a:t>Assess whether blade fatigue testing adds value</a:t>
            </a:r>
          </a:p>
          <a:p>
            <a:pPr lvl="2"/>
            <a:r>
              <a:rPr lang="en-US" sz="1400" dirty="0"/>
              <a:t>Manufacturing defects or design defects?</a:t>
            </a:r>
          </a:p>
          <a:p>
            <a:pPr lvl="1"/>
            <a:r>
              <a:rPr lang="en-US" sz="1400" dirty="0"/>
              <a:t>Gather fatigue blade test results</a:t>
            </a:r>
          </a:p>
          <a:p>
            <a:pPr lvl="2"/>
            <a:r>
              <a:rPr lang="en-US" sz="1400" dirty="0"/>
              <a:t>turbines that fail in the field and we don’t fail them in the lab</a:t>
            </a:r>
          </a:p>
          <a:p>
            <a:pPr lvl="2"/>
            <a:r>
              <a:rPr lang="en-US" sz="1400" dirty="0"/>
              <a:t>OR turbines that fail in the lab but don’t fail in the field.</a:t>
            </a:r>
          </a:p>
          <a:p>
            <a:pPr lvl="1"/>
            <a:r>
              <a:rPr lang="en-US" sz="1400" dirty="0"/>
              <a:t>Rotor test for fatigue</a:t>
            </a:r>
          </a:p>
          <a:p>
            <a:pPr lvl="1"/>
            <a:r>
              <a:rPr lang="en-US" sz="1400" dirty="0"/>
              <a:t>Taiwan – get SLM VAWT write up – could be separate annex -2 or its own document without size limits? Need research?</a:t>
            </a:r>
          </a:p>
          <a:p>
            <a:pPr lvl="1"/>
            <a:r>
              <a:rPr lang="en-US" sz="1400" dirty="0"/>
              <a:t>Where is the cost versus value of testing?</a:t>
            </a:r>
          </a:p>
          <a:p>
            <a:pPr lvl="2"/>
            <a:r>
              <a:rPr lang="en-US" sz="1400" dirty="0"/>
              <a:t>Measurement equipment? </a:t>
            </a:r>
            <a:r>
              <a:rPr lang="en-US" sz="1400" dirty="0" err="1"/>
              <a:t>Theis</a:t>
            </a:r>
            <a:r>
              <a:rPr lang="en-US" sz="1400" dirty="0"/>
              <a:t> anno?</a:t>
            </a:r>
          </a:p>
          <a:p>
            <a:pPr lvl="2"/>
            <a:endParaRPr lang="en-US" sz="1400" dirty="0"/>
          </a:p>
          <a:p>
            <a:pPr marL="114300" indent="0">
              <a:buNone/>
            </a:pPr>
            <a:r>
              <a:rPr lang="en-US" sz="1400" dirty="0"/>
              <a:t>Loads testing -13 requirement is less appropriate the smaller the turbine is</a:t>
            </a:r>
          </a:p>
          <a:p>
            <a:pPr marL="971550" lvl="1" indent="-457200"/>
            <a:r>
              <a:rPr lang="en-US" sz="1400" dirty="0"/>
              <a:t>Data from</a:t>
            </a:r>
          </a:p>
          <a:p>
            <a:pPr marL="1371600" lvl="2" indent="-457200"/>
            <a:r>
              <a:rPr lang="en-US" sz="1400" dirty="0"/>
              <a:t>NW100</a:t>
            </a:r>
          </a:p>
          <a:p>
            <a:pPr marL="1371600" lvl="2" indent="-457200"/>
            <a:r>
              <a:rPr lang="en-US" sz="1400" dirty="0" err="1"/>
              <a:t>Norventos</a:t>
            </a:r>
            <a:endParaRPr lang="en-US" sz="1400" dirty="0"/>
          </a:p>
          <a:p>
            <a:pPr marL="1371600" lvl="2" indent="-457200"/>
            <a:r>
              <a:rPr lang="en-US" sz="1400" dirty="0"/>
              <a:t>Endurance – someone else trying this not Dean/Dave</a:t>
            </a:r>
          </a:p>
          <a:p>
            <a:pPr marL="1371600" lvl="2" indent="-457200"/>
            <a:r>
              <a:rPr lang="en-US" sz="1400" dirty="0"/>
              <a:t>Windward Engineering analysis compared to measurements</a:t>
            </a:r>
          </a:p>
          <a:p>
            <a:pPr marL="1371600" lvl="2" indent="-457200"/>
            <a:r>
              <a:rPr lang="en-US" sz="1400" dirty="0"/>
              <a:t>Could have data from 100 kW turbine from Korea</a:t>
            </a:r>
          </a:p>
          <a:p>
            <a:pPr marL="1828800" lvl="3" indent="-457200"/>
            <a:r>
              <a:rPr lang="en-US" sz="1400" dirty="0"/>
              <a:t>Capture matrix for stall control turbines are almost the same for duration test</a:t>
            </a:r>
          </a:p>
          <a:p>
            <a:pPr marL="1371600" lvl="2" indent="-457200"/>
            <a:r>
              <a:rPr lang="en-US" sz="1400" dirty="0"/>
              <a:t>Could have data from Denmark for 168 m2 VAWT</a:t>
            </a:r>
          </a:p>
          <a:p>
            <a:pPr lvl="2"/>
            <a:endParaRPr lang="en-US" sz="1400" dirty="0"/>
          </a:p>
          <a:p>
            <a:pPr lvl="2"/>
            <a:endParaRPr lang="en-US" sz="1400" dirty="0"/>
          </a:p>
          <a:p>
            <a:pPr lvl="1"/>
            <a:endParaRPr lang="en-US" sz="1400" dirty="0"/>
          </a:p>
          <a:p>
            <a:pPr lvl="1"/>
            <a:endParaRPr lang="en-US" sz="1400" dirty="0"/>
          </a:p>
          <a:p>
            <a:pPr lvl="1"/>
            <a:endParaRPr lang="en-US" sz="1400" dirty="0"/>
          </a:p>
        </p:txBody>
      </p:sp>
    </p:spTree>
    <p:extLst>
      <p:ext uri="{BB962C8B-B14F-4D97-AF65-F5344CB8AC3E}">
        <p14:creationId xmlns:p14="http://schemas.microsoft.com/office/powerpoint/2010/main" val="3183787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000" dirty="0"/>
              <a:t>Future actions (cont.)</a:t>
            </a:r>
          </a:p>
        </p:txBody>
      </p:sp>
      <p:sp>
        <p:nvSpPr>
          <p:cNvPr id="3" name="Content Placeholder 2"/>
          <p:cNvSpPr>
            <a:spLocks noGrp="1"/>
          </p:cNvSpPr>
          <p:nvPr>
            <p:ph idx="1"/>
          </p:nvPr>
        </p:nvSpPr>
        <p:spPr>
          <a:xfrm>
            <a:off x="457200" y="990600"/>
            <a:ext cx="8229600" cy="5715000"/>
          </a:xfrm>
        </p:spPr>
        <p:txBody>
          <a:bodyPr>
            <a:normAutofit/>
          </a:bodyPr>
          <a:lstStyle/>
          <a:p>
            <a:pPr marL="571500" indent="-457200"/>
            <a:r>
              <a:rPr lang="en-US" sz="1600" dirty="0"/>
              <a:t>Query certification costs and schedule to meet -1 versus -2.</a:t>
            </a:r>
          </a:p>
          <a:p>
            <a:pPr marL="971550" lvl="1" indent="-457200"/>
            <a:r>
              <a:rPr lang="en-US" sz="1600" dirty="0"/>
              <a:t>Check with Endurance, NW100, </a:t>
            </a:r>
            <a:r>
              <a:rPr lang="en-US" sz="1600" dirty="0" err="1"/>
              <a:t>Norvento</a:t>
            </a:r>
            <a:r>
              <a:rPr lang="en-US" sz="1600" dirty="0"/>
              <a:t>?, C&amp;F?, XANT,  data and </a:t>
            </a:r>
            <a:r>
              <a:rPr lang="en-US" sz="1600" dirty="0" err="1"/>
              <a:t>aeroelastic</a:t>
            </a:r>
            <a:r>
              <a:rPr lang="en-US" sz="1600" dirty="0"/>
              <a:t> models</a:t>
            </a:r>
          </a:p>
          <a:p>
            <a:pPr marL="1371600" lvl="2" indent="-457200"/>
            <a:r>
              <a:rPr lang="en-US" sz="1600" dirty="0"/>
              <a:t>NPS had to add fatigue test of blades per the certification body.</a:t>
            </a:r>
          </a:p>
          <a:p>
            <a:pPr marL="571500" indent="-457200"/>
            <a:r>
              <a:rPr lang="en-US" sz="1600" dirty="0"/>
              <a:t>Develop SLM for downwind turbines, put in annex</a:t>
            </a:r>
          </a:p>
          <a:p>
            <a:pPr marL="571500" indent="-457200"/>
            <a:r>
              <a:rPr lang="en-US" sz="1600" dirty="0"/>
              <a:t>Yaw rate  - get data, need high turbulence site (</a:t>
            </a:r>
            <a:r>
              <a:rPr lang="en-US" sz="1600" dirty="0" err="1"/>
              <a:t>Tonny</a:t>
            </a:r>
            <a:r>
              <a:rPr lang="en-US" sz="1600" dirty="0"/>
              <a:t>, </a:t>
            </a:r>
            <a:r>
              <a:rPr lang="en-US" sz="1600" dirty="0" err="1"/>
              <a:t>Jeroen</a:t>
            </a:r>
            <a:r>
              <a:rPr lang="en-US" sz="1600" dirty="0"/>
              <a:t>?, Beech mountain – turbine already installed and easy to measure?)</a:t>
            </a:r>
          </a:p>
          <a:p>
            <a:pPr marL="114300" indent="0">
              <a:buNone/>
            </a:pPr>
            <a:endParaRPr lang="en-US" sz="1600" dirty="0"/>
          </a:p>
        </p:txBody>
      </p:sp>
    </p:spTree>
    <p:extLst>
      <p:ext uri="{BB962C8B-B14F-4D97-AF65-F5344CB8AC3E}">
        <p14:creationId xmlns:p14="http://schemas.microsoft.com/office/powerpoint/2010/main" val="37468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dirty="0"/>
              <a:t>IEC 61400-2 Challenges</a:t>
            </a:r>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r>
              <a:rPr lang="en-US" dirty="0"/>
              <a:t>Incorrect characterization of wind, vertical wind speed, normal turbulence model, turbulence intensity of typical sites</a:t>
            </a:r>
          </a:p>
          <a:p>
            <a:r>
              <a:rPr lang="en-US" dirty="0"/>
              <a:t>Duration test impedes market access and innovation</a:t>
            </a:r>
          </a:p>
          <a:p>
            <a:r>
              <a:rPr lang="en-US" dirty="0"/>
              <a:t>Power performance test results give highly optimistic production estimates</a:t>
            </a:r>
          </a:p>
          <a:p>
            <a:r>
              <a:rPr lang="en-US" dirty="0"/>
              <a:t>Simplified Load Method (SLM) isn’t linked with turbulence intensity and doesn’t have a fatigue load case.</a:t>
            </a:r>
          </a:p>
          <a:p>
            <a:r>
              <a:rPr lang="en-US" dirty="0"/>
              <a:t>No fatigue load cases that cover known anecdotal failures, blade/rotor </a:t>
            </a:r>
          </a:p>
          <a:p>
            <a:r>
              <a:rPr lang="en-US" dirty="0"/>
              <a:t>Lack of clarity on how to use IEC 61400-13</a:t>
            </a:r>
          </a:p>
          <a:p>
            <a:r>
              <a:rPr lang="en-US" dirty="0"/>
              <a:t>No VAWT specific SLM, requiring the use of </a:t>
            </a:r>
            <a:r>
              <a:rPr lang="en-US" dirty="0" err="1"/>
              <a:t>aeroelastic</a:t>
            </a:r>
            <a:r>
              <a:rPr lang="en-US" dirty="0"/>
              <a:t> models for typically very small turbines</a:t>
            </a:r>
          </a:p>
          <a:p>
            <a:r>
              <a:rPr lang="en-US" dirty="0"/>
              <a:t>Turbine/tower dynamics and interactions</a:t>
            </a:r>
          </a:p>
          <a:p>
            <a:r>
              <a:rPr lang="en-US" dirty="0"/>
              <a:t>Complications of requirements based on turbine sizes</a:t>
            </a:r>
          </a:p>
          <a:p>
            <a:endParaRPr lang="en-US" dirty="0"/>
          </a:p>
        </p:txBody>
      </p:sp>
    </p:spTree>
    <p:extLst>
      <p:ext uri="{BB962C8B-B14F-4D97-AF65-F5344CB8AC3E}">
        <p14:creationId xmlns:p14="http://schemas.microsoft.com/office/powerpoint/2010/main" val="3976756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Other Ideas</a:t>
            </a:r>
          </a:p>
        </p:txBody>
      </p:sp>
      <p:sp>
        <p:nvSpPr>
          <p:cNvPr id="3" name="Content Placeholder 2"/>
          <p:cNvSpPr>
            <a:spLocks noGrp="1"/>
          </p:cNvSpPr>
          <p:nvPr>
            <p:ph idx="1"/>
          </p:nvPr>
        </p:nvSpPr>
        <p:spPr/>
        <p:txBody>
          <a:bodyPr>
            <a:normAutofit/>
          </a:bodyPr>
          <a:lstStyle/>
          <a:p>
            <a:r>
              <a:rPr lang="en-US" sz="1600" dirty="0"/>
              <a:t>Blade test – identify a large variety of blades and test to failure</a:t>
            </a:r>
          </a:p>
          <a:p>
            <a:r>
              <a:rPr lang="en-US" sz="1600" dirty="0"/>
              <a:t>Talk with owners, how are they performing, if not failed </a:t>
            </a:r>
          </a:p>
          <a:p>
            <a:pPr lvl="1"/>
            <a:r>
              <a:rPr lang="en-US" sz="1600" dirty="0"/>
              <a:t>Reliability database – labor intensive to develop comparable results</a:t>
            </a:r>
          </a:p>
          <a:p>
            <a:pPr lvl="2"/>
            <a:r>
              <a:rPr lang="en-US" sz="1600" dirty="0"/>
              <a:t>NY pilot project</a:t>
            </a:r>
          </a:p>
          <a:p>
            <a:pPr lvl="1"/>
            <a:r>
              <a:rPr lang="en-US" sz="1600" dirty="0"/>
              <a:t>Or query turbine consumers?</a:t>
            </a:r>
          </a:p>
          <a:p>
            <a:pPr lvl="2"/>
            <a:r>
              <a:rPr lang="en-US" sz="1600" dirty="0"/>
              <a:t>Turbines in northern Ireland – medium, new and refurbished – citizen scientist – app (done in water program)</a:t>
            </a:r>
          </a:p>
          <a:p>
            <a:pPr lvl="1"/>
            <a:endParaRPr lang="en-US" sz="1600" dirty="0"/>
          </a:p>
        </p:txBody>
      </p:sp>
    </p:spTree>
    <p:extLst>
      <p:ext uri="{BB962C8B-B14F-4D97-AF65-F5344CB8AC3E}">
        <p14:creationId xmlns:p14="http://schemas.microsoft.com/office/powerpoint/2010/main" val="1065030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Compliance to IEC 61400-13 </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Goal</a:t>
            </a:r>
          </a:p>
          <a:p>
            <a:r>
              <a:rPr lang="en-US" dirty="0"/>
              <a:t>Develop strategies and methods to get minimum loads to validate </a:t>
            </a:r>
            <a:r>
              <a:rPr lang="en-US" dirty="0" err="1"/>
              <a:t>aeroelastic</a:t>
            </a:r>
            <a:r>
              <a:rPr lang="en-US" dirty="0"/>
              <a:t> models.</a:t>
            </a:r>
          </a:p>
          <a:p>
            <a:endParaRPr lang="en-US" dirty="0"/>
          </a:p>
          <a:p>
            <a:pPr marL="0" indent="0">
              <a:buNone/>
            </a:pPr>
            <a:r>
              <a:rPr lang="en-US" dirty="0"/>
              <a:t>Problem</a:t>
            </a:r>
          </a:p>
          <a:p>
            <a:r>
              <a:rPr lang="en-US" dirty="0"/>
              <a:t>Limited information on how to handle IEC 61400-13, how should it be used?</a:t>
            </a:r>
          </a:p>
          <a:p>
            <a:pPr lvl="1"/>
            <a:r>
              <a:rPr lang="en-US" dirty="0"/>
              <a:t>Not needed for micro and small unless it is a VAWT configuration</a:t>
            </a:r>
          </a:p>
          <a:p>
            <a:r>
              <a:rPr lang="en-US" dirty="0" err="1"/>
              <a:t>Aeroelastic</a:t>
            </a:r>
            <a:r>
              <a:rPr lang="en-US" dirty="0"/>
              <a:t> models need some sort of measurement to refine the model</a:t>
            </a:r>
          </a:p>
          <a:p>
            <a:endParaRPr lang="en-US" dirty="0"/>
          </a:p>
          <a:p>
            <a:pPr marL="0" indent="0">
              <a:buNone/>
            </a:pPr>
            <a:r>
              <a:rPr lang="en-US" dirty="0"/>
              <a:t>Research needed</a:t>
            </a:r>
          </a:p>
          <a:p>
            <a:r>
              <a:rPr lang="en-US" dirty="0"/>
              <a:t>Small, big – not allowing SLM, </a:t>
            </a:r>
            <a:r>
              <a:rPr lang="en-US" dirty="0" err="1"/>
              <a:t>aeroelastic</a:t>
            </a:r>
            <a:r>
              <a:rPr lang="en-US" dirty="0"/>
              <a:t> models required limited loads test?</a:t>
            </a:r>
          </a:p>
          <a:p>
            <a:pPr lvl="2"/>
            <a:r>
              <a:rPr lang="en-US" dirty="0"/>
              <a:t>Tower dynamics</a:t>
            </a:r>
          </a:p>
          <a:p>
            <a:pPr lvl="2"/>
            <a:r>
              <a:rPr lang="en-US" dirty="0"/>
              <a:t>Active yaw and pitch – don’t require loads?</a:t>
            </a:r>
          </a:p>
          <a:p>
            <a:pPr lvl="2"/>
            <a:r>
              <a:rPr lang="en-US" dirty="0"/>
              <a:t>Can we model the </a:t>
            </a:r>
            <a:r>
              <a:rPr lang="en-US" dirty="0" err="1"/>
              <a:t>aeroelastic</a:t>
            </a:r>
            <a:r>
              <a:rPr lang="en-US" dirty="0"/>
              <a:t> model and validate with PP and limited loads (tower loads, avoid loads on rotating frame)?  Can tune </a:t>
            </a:r>
            <a:r>
              <a:rPr lang="en-US" dirty="0" err="1"/>
              <a:t>aeroelastic</a:t>
            </a:r>
            <a:r>
              <a:rPr lang="en-US" dirty="0"/>
              <a:t> models based on measurements? Can’t model accurately if free yaw with tower resonance? Add mass to lower frequency?</a:t>
            </a:r>
          </a:p>
          <a:p>
            <a:pPr lvl="2"/>
            <a:endParaRPr lang="en-US" dirty="0"/>
          </a:p>
        </p:txBody>
      </p:sp>
    </p:spTree>
    <p:extLst>
      <p:ext uri="{BB962C8B-B14F-4D97-AF65-F5344CB8AC3E}">
        <p14:creationId xmlns:p14="http://schemas.microsoft.com/office/powerpoint/2010/main" val="665231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000" dirty="0"/>
              <a:t>Next Steps</a:t>
            </a:r>
          </a:p>
        </p:txBody>
      </p:sp>
      <p:sp>
        <p:nvSpPr>
          <p:cNvPr id="3" name="Content Placeholder 2"/>
          <p:cNvSpPr>
            <a:spLocks noGrp="1"/>
          </p:cNvSpPr>
          <p:nvPr>
            <p:ph idx="1"/>
          </p:nvPr>
        </p:nvSpPr>
        <p:spPr>
          <a:xfrm>
            <a:off x="381000" y="914400"/>
            <a:ext cx="8229600" cy="4525963"/>
          </a:xfrm>
        </p:spPr>
        <p:txBody>
          <a:bodyPr>
            <a:noAutofit/>
          </a:bodyPr>
          <a:lstStyle/>
          <a:p>
            <a:r>
              <a:rPr lang="en-US" sz="1800" dirty="0"/>
              <a:t>Hold a more detailed meeting in US. – hosted at NREL?</a:t>
            </a:r>
          </a:p>
          <a:p>
            <a:pPr lvl="1"/>
            <a:r>
              <a:rPr lang="en-US" sz="1800" dirty="0"/>
              <a:t>Build on half day meeting held in conjunction with DWEA conference</a:t>
            </a:r>
          </a:p>
          <a:p>
            <a:pPr lvl="1"/>
            <a:r>
              <a:rPr lang="en-US" sz="1800" dirty="0"/>
              <a:t>Target key stakeholders for detailed discussion</a:t>
            </a:r>
          </a:p>
          <a:p>
            <a:r>
              <a:rPr lang="en-US" sz="1800" dirty="0"/>
              <a:t>Send out WP1 International Standards Assessment Forum results and get global feedback? Why are you not certifying? What would make things better?</a:t>
            </a:r>
          </a:p>
          <a:p>
            <a:pPr lvl="1"/>
            <a:r>
              <a:rPr lang="en-US" sz="1800" dirty="0"/>
              <a:t>Develop simplified survey methods and use existing communication channels</a:t>
            </a:r>
          </a:p>
          <a:p>
            <a:pPr lvl="2"/>
            <a:r>
              <a:rPr lang="en-US" sz="1800" dirty="0"/>
              <a:t>Latin American with Ignacio Cruz</a:t>
            </a:r>
          </a:p>
          <a:p>
            <a:pPr lvl="2"/>
            <a:r>
              <a:rPr lang="en-US" sz="1800" dirty="0"/>
              <a:t>Survey monkey – developed and analyzed by Trudy (Wind Advisors Team)</a:t>
            </a:r>
          </a:p>
          <a:p>
            <a:pPr lvl="1"/>
            <a:r>
              <a:rPr lang="en-US" sz="1800" dirty="0"/>
              <a:t>Develop a Google form for easy compilation</a:t>
            </a:r>
          </a:p>
          <a:p>
            <a:pPr lvl="2"/>
            <a:r>
              <a:rPr lang="en-US" sz="1800" dirty="0"/>
              <a:t>Discussion of what is not working in using -2?</a:t>
            </a:r>
          </a:p>
          <a:p>
            <a:r>
              <a:rPr lang="en-US" sz="1800" dirty="0"/>
              <a:t>Work with Task 41 partners an IEC TC88 Testing Laboratory group with a face-to-face meeting </a:t>
            </a:r>
          </a:p>
          <a:p>
            <a:pPr lvl="1"/>
            <a:r>
              <a:rPr lang="en-US" sz="1800" dirty="0"/>
              <a:t>Where are the costs in testing and certification? </a:t>
            </a:r>
          </a:p>
          <a:p>
            <a:pPr lvl="1"/>
            <a:r>
              <a:rPr lang="en-US" sz="1800" dirty="0"/>
              <a:t>What is the percentage of level of effort by r test laboratories  and certification bodies for different certification steps?</a:t>
            </a:r>
          </a:p>
          <a:p>
            <a:endParaRPr lang="en-US" sz="1800" dirty="0"/>
          </a:p>
        </p:txBody>
      </p:sp>
    </p:spTree>
    <p:extLst>
      <p:ext uri="{BB962C8B-B14F-4D97-AF65-F5344CB8AC3E}">
        <p14:creationId xmlns:p14="http://schemas.microsoft.com/office/powerpoint/2010/main" val="3194142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IECRE SG554</a:t>
            </a:r>
          </a:p>
        </p:txBody>
      </p:sp>
      <p:sp>
        <p:nvSpPr>
          <p:cNvPr id="3" name="Content Placeholder 2"/>
          <p:cNvSpPr>
            <a:spLocks noGrp="1"/>
          </p:cNvSpPr>
          <p:nvPr>
            <p:ph idx="1"/>
          </p:nvPr>
        </p:nvSpPr>
        <p:spPr/>
        <p:txBody>
          <a:bodyPr>
            <a:normAutofit/>
          </a:bodyPr>
          <a:lstStyle/>
          <a:p>
            <a:r>
              <a:rPr lang="en-US" sz="1600" dirty="0"/>
              <a:t>Develop conformity assessment requirements</a:t>
            </a:r>
          </a:p>
          <a:p>
            <a:pPr lvl="1"/>
            <a:r>
              <a:rPr lang="en-US" sz="1600" dirty="0"/>
              <a:t>Other tests: even being a “design standard”, IEC 61400-1 refers to other standards which in turn require additional tests. This is the case of the blade lightning protection, which is again very expensive to test, and it is clearly not reasonable to ask 10-15m, glass </a:t>
            </a:r>
            <a:r>
              <a:rPr lang="en-US" sz="1600" dirty="0" err="1"/>
              <a:t>fibre</a:t>
            </a:r>
            <a:r>
              <a:rPr lang="en-US" sz="1600" dirty="0"/>
              <a:t> blades with a single receptor for the same tests as 80m, carbon </a:t>
            </a:r>
            <a:r>
              <a:rPr lang="en-US" sz="1600" dirty="0" err="1"/>
              <a:t>fibre</a:t>
            </a:r>
            <a:r>
              <a:rPr lang="en-US" sz="1600" dirty="0"/>
              <a:t> blades with complex protection systems. - fall meeting? (</a:t>
            </a:r>
            <a:r>
              <a:rPr lang="en-US" sz="1600" dirty="0" err="1"/>
              <a:t>Jeroen</a:t>
            </a:r>
            <a:r>
              <a:rPr lang="en-US" sz="1600" dirty="0"/>
              <a:t>, Alistair, Class NK, Deutsch </a:t>
            </a:r>
            <a:r>
              <a:rPr lang="en-US" sz="1600" dirty="0" err="1"/>
              <a:t>Windguard</a:t>
            </a:r>
            <a:r>
              <a:rPr lang="en-US" sz="1600" dirty="0"/>
              <a:t>)</a:t>
            </a:r>
          </a:p>
          <a:p>
            <a:r>
              <a:rPr lang="en-US" sz="1600" dirty="0"/>
              <a:t>Need platform for wind/certification information</a:t>
            </a:r>
          </a:p>
          <a:p>
            <a:pPr lvl="1"/>
            <a:r>
              <a:rPr lang="en-US" sz="1600" dirty="0"/>
              <a:t>Clarify what certification mean for consumer and local jurisdiction</a:t>
            </a:r>
          </a:p>
          <a:p>
            <a:r>
              <a:rPr lang="en-US" sz="1600" dirty="0"/>
              <a:t>Requirement to work with -1, need to move to higher turbine capacity limits with validated modeling requirements</a:t>
            </a:r>
          </a:p>
          <a:p>
            <a:pPr lvl="1"/>
            <a:endParaRPr lang="en-US" sz="1600" dirty="0"/>
          </a:p>
          <a:p>
            <a:pPr lvl="1"/>
            <a:endParaRPr lang="en-US" sz="1600" dirty="0"/>
          </a:p>
          <a:p>
            <a:pPr lvl="1"/>
            <a:endParaRPr lang="en-US" sz="1600" dirty="0"/>
          </a:p>
        </p:txBody>
      </p:sp>
    </p:spTree>
    <p:extLst>
      <p:ext uri="{BB962C8B-B14F-4D97-AF65-F5344CB8AC3E}">
        <p14:creationId xmlns:p14="http://schemas.microsoft.com/office/powerpoint/2010/main" val="2595441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ISAF Participants</a:t>
            </a:r>
          </a:p>
        </p:txBody>
      </p:sp>
      <p:sp>
        <p:nvSpPr>
          <p:cNvPr id="3" name="Content Placeholder 2"/>
          <p:cNvSpPr>
            <a:spLocks noGrp="1"/>
          </p:cNvSpPr>
          <p:nvPr>
            <p:ph idx="1"/>
          </p:nvPr>
        </p:nvSpPr>
        <p:spPr/>
        <p:txBody>
          <a:bodyPr>
            <a:normAutofit fontScale="70000" lnSpcReduction="20000"/>
          </a:bodyPr>
          <a:lstStyle/>
          <a:p>
            <a:r>
              <a:rPr lang="en-US" dirty="0"/>
              <a:t>Mauro Peppoloni – Austria, University of Applied Sciences </a:t>
            </a:r>
            <a:r>
              <a:rPr lang="en-US" dirty="0" err="1"/>
              <a:t>Technikum</a:t>
            </a:r>
            <a:r>
              <a:rPr lang="en-US" dirty="0"/>
              <a:t> Wien</a:t>
            </a:r>
          </a:p>
          <a:p>
            <a:r>
              <a:rPr lang="en-US" dirty="0"/>
              <a:t>Tonny Brink – Denmark, Nordic </a:t>
            </a:r>
            <a:r>
              <a:rPr lang="en-US" dirty="0" err="1"/>
              <a:t>Folkecenter</a:t>
            </a:r>
            <a:r>
              <a:rPr lang="en-US" dirty="0"/>
              <a:t> for Renewable Energy</a:t>
            </a:r>
          </a:p>
          <a:p>
            <a:r>
              <a:rPr lang="en-US" dirty="0"/>
              <a:t>Immanuel Dorn and </a:t>
            </a:r>
            <a:r>
              <a:rPr lang="en-US" dirty="0" err="1"/>
              <a:t>Sudheesh</a:t>
            </a:r>
            <a:r>
              <a:rPr lang="en-US" dirty="0"/>
              <a:t>  </a:t>
            </a:r>
            <a:r>
              <a:rPr lang="en-US" dirty="0" err="1"/>
              <a:t>Sureshkumar</a:t>
            </a:r>
            <a:r>
              <a:rPr lang="en-US" dirty="0"/>
              <a:t> – Germany, </a:t>
            </a:r>
            <a:r>
              <a:rPr lang="en-US" dirty="0" err="1"/>
              <a:t>Enbreeze</a:t>
            </a:r>
            <a:endParaRPr lang="en-US" dirty="0"/>
          </a:p>
          <a:p>
            <a:r>
              <a:rPr lang="en-US" dirty="0"/>
              <a:t>Raymond Byrne and Paul </a:t>
            </a:r>
            <a:r>
              <a:rPr lang="en-US" dirty="0" err="1"/>
              <a:t>MacArtain</a:t>
            </a:r>
            <a:r>
              <a:rPr lang="en-US" dirty="0"/>
              <a:t> – Ireland, Dundalk Institute of Technology</a:t>
            </a:r>
          </a:p>
          <a:p>
            <a:r>
              <a:rPr lang="en-US" dirty="0" err="1"/>
              <a:t>Seokwoo</a:t>
            </a:r>
            <a:r>
              <a:rPr lang="en-US" dirty="0"/>
              <a:t> Kim - Republic of Korea, Korea Institute of Energy Technology Evaluation and Planning</a:t>
            </a:r>
          </a:p>
          <a:p>
            <a:r>
              <a:rPr lang="en-US" dirty="0"/>
              <a:t>Ignacio Cruz - Spain, CIEMAT</a:t>
            </a:r>
          </a:p>
          <a:p>
            <a:r>
              <a:rPr lang="en-US" dirty="0" err="1"/>
              <a:t>Chunto</a:t>
            </a:r>
            <a:r>
              <a:rPr lang="en-US" dirty="0"/>
              <a:t> Tso  and Chung-Chun Hsu (Wallace)  – Taiwan, Taiwan Institute of Economic Research</a:t>
            </a:r>
          </a:p>
          <a:p>
            <a:r>
              <a:rPr lang="en-US" dirty="0"/>
              <a:t>Jeroen van Dam, Robert Preus - U.S., National Renewable Energy Laboratory</a:t>
            </a:r>
          </a:p>
          <a:p>
            <a:r>
              <a:rPr lang="en-US" dirty="0"/>
              <a:t>Trudy Forsyth – U.S., Wind Advisors Team</a:t>
            </a:r>
          </a:p>
        </p:txBody>
      </p:sp>
    </p:spTree>
    <p:extLst>
      <p:ext uri="{BB962C8B-B14F-4D97-AF65-F5344CB8AC3E}">
        <p14:creationId xmlns:p14="http://schemas.microsoft.com/office/powerpoint/2010/main" val="96900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399"/>
            <a:ext cx="7772400" cy="1066800"/>
          </a:xfrm>
        </p:spPr>
        <p:txBody>
          <a:bodyPr>
            <a:normAutofit/>
          </a:bodyPr>
          <a:lstStyle/>
          <a:p>
            <a:r>
              <a:rPr lang="en-US" sz="3000" dirty="0"/>
              <a:t>Proposed size: Micro Wind</a:t>
            </a:r>
          </a:p>
        </p:txBody>
      </p:sp>
      <p:sp>
        <p:nvSpPr>
          <p:cNvPr id="3" name="Subtitle 2"/>
          <p:cNvSpPr>
            <a:spLocks noGrp="1"/>
          </p:cNvSpPr>
          <p:nvPr>
            <p:ph type="subTitle" idx="1"/>
          </p:nvPr>
        </p:nvSpPr>
        <p:spPr>
          <a:xfrm>
            <a:off x="304800" y="685800"/>
            <a:ext cx="8686800" cy="5715000"/>
          </a:xfrm>
        </p:spPr>
        <p:txBody>
          <a:bodyPr>
            <a:noAutofit/>
          </a:bodyPr>
          <a:lstStyle/>
          <a:p>
            <a:pPr algn="l"/>
            <a:r>
              <a:rPr lang="en-US" sz="1400" dirty="0">
                <a:solidFill>
                  <a:schemeClr val="tx1">
                    <a:lumMod val="95000"/>
                    <a:lumOff val="5000"/>
                  </a:schemeClr>
                </a:solidFill>
              </a:rPr>
              <a:t>Size:			Less than 3-5 m</a:t>
            </a:r>
            <a:r>
              <a:rPr lang="en-US" sz="1400" baseline="30000" dirty="0">
                <a:solidFill>
                  <a:schemeClr val="tx1">
                    <a:lumMod val="95000"/>
                    <a:lumOff val="5000"/>
                  </a:schemeClr>
                </a:solidFill>
              </a:rPr>
              <a:t>2</a:t>
            </a:r>
            <a:r>
              <a:rPr lang="en-US" sz="1400" dirty="0">
                <a:solidFill>
                  <a:schemeClr val="tx1">
                    <a:lumMod val="95000"/>
                    <a:lumOff val="5000"/>
                  </a:schemeClr>
                </a:solidFill>
              </a:rPr>
              <a:t>or 800W – 2 kW</a:t>
            </a:r>
          </a:p>
          <a:p>
            <a:pPr algn="l"/>
            <a:r>
              <a:rPr lang="en-US" sz="1400" dirty="0">
                <a:solidFill>
                  <a:schemeClr val="tx1">
                    <a:lumMod val="95000"/>
                    <a:lumOff val="5000"/>
                  </a:schemeClr>
                </a:solidFill>
              </a:rPr>
              <a:t>Electrical output:		Battery charging only</a:t>
            </a:r>
          </a:p>
          <a:p>
            <a:pPr algn="l"/>
            <a:r>
              <a:rPr lang="en-US" sz="1400" dirty="0">
                <a:solidFill>
                  <a:schemeClr val="tx1">
                    <a:lumMod val="95000"/>
                    <a:lumOff val="5000"/>
                  </a:schemeClr>
                </a:solidFill>
              </a:rPr>
              <a:t>Installation:			Owner installed</a:t>
            </a:r>
          </a:p>
          <a:p>
            <a:pPr algn="l"/>
            <a:r>
              <a:rPr lang="en-US" sz="1400" dirty="0">
                <a:solidFill>
                  <a:schemeClr val="tx1">
                    <a:lumMod val="95000"/>
                    <a:lumOff val="5000"/>
                  </a:schemeClr>
                </a:solidFill>
              </a:rPr>
              <a:t>Loads:			Simplified Loads  or see if assume 300 Nm covers it? 					</a:t>
            </a:r>
            <a:r>
              <a:rPr lang="en-US" sz="1400" b="1" i="1" dirty="0">
                <a:solidFill>
                  <a:schemeClr val="tx1">
                    <a:lumMod val="95000"/>
                    <a:lumOff val="5000"/>
                  </a:schemeClr>
                </a:solidFill>
              </a:rPr>
              <a:t>Validation using Primus, other micro turbines?</a:t>
            </a:r>
            <a:r>
              <a:rPr lang="en-US" sz="1400" dirty="0">
                <a:solidFill>
                  <a:schemeClr val="tx1">
                    <a:lumMod val="95000"/>
                    <a:lumOff val="5000"/>
                  </a:schemeClr>
                </a:solidFill>
              </a:rPr>
              <a:t>						Allow no mechanical brake</a:t>
            </a:r>
          </a:p>
          <a:p>
            <a:pPr algn="l"/>
            <a:r>
              <a:rPr lang="en-US" sz="1400" dirty="0">
                <a:solidFill>
                  <a:schemeClr val="tx1">
                    <a:lumMod val="95000"/>
                    <a:lumOff val="5000"/>
                  </a:schemeClr>
                </a:solidFill>
              </a:rPr>
              <a:t>Power curve Testing:		No site calibration required</a:t>
            </a:r>
          </a:p>
          <a:p>
            <a:pPr algn="l"/>
            <a:r>
              <a:rPr lang="en-US" sz="1400" dirty="0">
                <a:solidFill>
                  <a:schemeClr val="tx1">
                    <a:lumMod val="95000"/>
                    <a:lumOff val="5000"/>
                  </a:schemeClr>
                </a:solidFill>
              </a:rPr>
              <a:t>			Get rid of 2-4D upwind anemometer placement,						replace with a specific distance</a:t>
            </a: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another way to define anno 	placement for very small rotors</a:t>
            </a:r>
          </a:p>
          <a:p>
            <a:pPr algn="l"/>
            <a:r>
              <a:rPr lang="en-US" sz="1400" dirty="0">
                <a:solidFill>
                  <a:schemeClr val="tx1">
                    <a:lumMod val="95000"/>
                    <a:lumOff val="5000"/>
                  </a:schemeClr>
                </a:solidFill>
              </a:rPr>
              <a:t>			Don’t test past peak power</a:t>
            </a:r>
          </a:p>
          <a:p>
            <a:pPr algn="l"/>
            <a:r>
              <a:rPr lang="en-US" sz="1400" dirty="0">
                <a:solidFill>
                  <a:schemeClr val="tx1">
                    <a:lumMod val="95000"/>
                    <a:lumOff val="5000"/>
                  </a:schemeClr>
                </a:solidFill>
              </a:rPr>
              <a:t>Acoustic Testing: 		No tonality, emissions map</a:t>
            </a:r>
          </a:p>
          <a:p>
            <a:pPr algn="l"/>
            <a:r>
              <a:rPr lang="en-US" sz="1400" dirty="0">
                <a:solidFill>
                  <a:schemeClr val="tx1">
                    <a:lumMod val="95000"/>
                    <a:lumOff val="5000"/>
                  </a:schemeClr>
                </a:solidFill>
              </a:rPr>
              <a:t>Safety and Function Testing: 	Demonstrate power and RPM control</a:t>
            </a:r>
          </a:p>
          <a:p>
            <a:pPr algn="l"/>
            <a:r>
              <a:rPr lang="en-US" sz="1400" dirty="0">
                <a:solidFill>
                  <a:schemeClr val="tx1">
                    <a:lumMod val="95000"/>
                    <a:lumOff val="5000"/>
                  </a:schemeClr>
                </a:solidFill>
              </a:rPr>
              <a:t>Blade Testing: 		Test blades and rotor/hub – simplified methods</a:t>
            </a:r>
          </a:p>
          <a:p>
            <a:pPr algn="l"/>
            <a:r>
              <a:rPr lang="en-US" sz="1400" dirty="0">
                <a:solidFill>
                  <a:schemeClr val="tx1">
                    <a:lumMod val="95000"/>
                    <a:lumOff val="5000"/>
                  </a:schemeClr>
                </a:solidFill>
              </a:rPr>
              <a:t>Duration Testing: 		Can be done in parallel as other tests at different site</a:t>
            </a:r>
          </a:p>
          <a:p>
            <a:pPr algn="l"/>
            <a:r>
              <a:rPr lang="en-US" sz="1400" dirty="0">
                <a:solidFill>
                  <a:schemeClr val="tx1">
                    <a:lumMod val="95000"/>
                    <a:lumOff val="5000"/>
                  </a:schemeClr>
                </a:solidFill>
              </a:rPr>
              <a:t>			If no strength analyses (stress analysis and loads) do a 					longer duration with high winds - 9 months?</a:t>
            </a:r>
          </a:p>
          <a:p>
            <a:pPr algn="l"/>
            <a:r>
              <a:rPr lang="en-US" sz="1400" dirty="0">
                <a:solidFill>
                  <a:schemeClr val="tx1">
                    <a:lumMod val="95000"/>
                    <a:lumOff val="5000"/>
                  </a:schemeClr>
                </a:solidFill>
              </a:rPr>
              <a:t>			If loads done, reduced duration test - 3 months?</a:t>
            </a: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technical baseline of duration test time, OTF, high wind speed time 			periods to inform standard changes.</a:t>
            </a:r>
          </a:p>
          <a:p>
            <a:pPr algn="l"/>
            <a:r>
              <a:rPr lang="en-US" sz="1400" dirty="0">
                <a:solidFill>
                  <a:schemeClr val="tx1">
                    <a:lumMod val="95000"/>
                    <a:lumOff val="5000"/>
                  </a:schemeClr>
                </a:solidFill>
              </a:rPr>
              <a:t>Dynamics:			May not make sense without tower</a:t>
            </a:r>
          </a:p>
          <a:p>
            <a:pPr algn="l"/>
            <a:r>
              <a:rPr lang="en-US" sz="1400" dirty="0">
                <a:solidFill>
                  <a:schemeClr val="tx1">
                    <a:lumMod val="95000"/>
                    <a:lumOff val="5000"/>
                  </a:schemeClr>
                </a:solidFill>
              </a:rPr>
              <a:t>Design Class per IEC 61400-2	Turbine design class has no relevance</a:t>
            </a: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one design class for </a:t>
            </a:r>
            <a:r>
              <a:rPr lang="en-US" sz="1400" b="1" dirty="0" err="1">
                <a:solidFill>
                  <a:schemeClr val="tx1">
                    <a:lumMod val="95000"/>
                    <a:lumOff val="5000"/>
                  </a:schemeClr>
                </a:solidFill>
              </a:rPr>
              <a:t>microwind</a:t>
            </a:r>
            <a:endParaRPr lang="en-US" sz="1400" b="1" dirty="0">
              <a:solidFill>
                <a:schemeClr val="tx1">
                  <a:lumMod val="95000"/>
                  <a:lumOff val="5000"/>
                </a:schemeClr>
              </a:solidFill>
            </a:endParaRPr>
          </a:p>
          <a:p>
            <a:pPr algn="l"/>
            <a:r>
              <a:rPr lang="en-US" sz="1400" dirty="0">
                <a:solidFill>
                  <a:schemeClr val="tx1">
                    <a:lumMod val="95000"/>
                    <a:lumOff val="5000"/>
                  </a:schemeClr>
                </a:solidFill>
              </a:rPr>
              <a:t>Other:			Is simpler, more cost effective method that is better than 					certification? </a:t>
            </a:r>
          </a:p>
        </p:txBody>
      </p:sp>
    </p:spTree>
    <p:extLst>
      <p:ext uri="{BB962C8B-B14F-4D97-AF65-F5344CB8AC3E}">
        <p14:creationId xmlns:p14="http://schemas.microsoft.com/office/powerpoint/2010/main" val="254559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normAutofit/>
          </a:bodyPr>
          <a:lstStyle/>
          <a:p>
            <a:r>
              <a:rPr lang="en-US" sz="3000" dirty="0"/>
              <a:t>Proposed Size: Small Wind</a:t>
            </a:r>
          </a:p>
        </p:txBody>
      </p:sp>
      <p:sp>
        <p:nvSpPr>
          <p:cNvPr id="3" name="Subtitle 2"/>
          <p:cNvSpPr>
            <a:spLocks noGrp="1"/>
          </p:cNvSpPr>
          <p:nvPr>
            <p:ph type="subTitle" idx="1"/>
          </p:nvPr>
        </p:nvSpPr>
        <p:spPr>
          <a:xfrm>
            <a:off x="228600" y="774030"/>
            <a:ext cx="8763000" cy="5931569"/>
          </a:xfrm>
        </p:spPr>
        <p:txBody>
          <a:bodyPr>
            <a:normAutofit/>
          </a:bodyPr>
          <a:lstStyle/>
          <a:p>
            <a:pPr algn="l"/>
            <a:r>
              <a:rPr lang="en-US" sz="1200" dirty="0">
                <a:solidFill>
                  <a:schemeClr val="tx1">
                    <a:lumMod val="95000"/>
                    <a:lumOff val="5000"/>
                  </a:schemeClr>
                </a:solidFill>
              </a:rPr>
              <a:t>Size: 			40 or 50m</a:t>
            </a:r>
            <a:r>
              <a:rPr lang="en-US" sz="1200" baseline="30000" dirty="0">
                <a:solidFill>
                  <a:schemeClr val="tx1">
                    <a:lumMod val="95000"/>
                    <a:lumOff val="5000"/>
                  </a:schemeClr>
                </a:solidFill>
              </a:rPr>
              <a:t>2</a:t>
            </a:r>
            <a:r>
              <a:rPr lang="en-US" sz="1200" dirty="0">
                <a:solidFill>
                  <a:schemeClr val="tx1">
                    <a:lumMod val="95000"/>
                    <a:lumOff val="5000"/>
                  </a:schemeClr>
                </a:solidFill>
              </a:rPr>
              <a:t> and less or 2-10/11 kW at peak power or AEP?</a:t>
            </a:r>
          </a:p>
          <a:p>
            <a:pPr algn="l"/>
            <a:r>
              <a:rPr lang="en-US" sz="1200" dirty="0">
                <a:solidFill>
                  <a:schemeClr val="tx1">
                    <a:lumMod val="95000"/>
                    <a:lumOff val="5000"/>
                  </a:schemeClr>
                </a:solidFill>
              </a:rPr>
              <a:t>Electrical Output:		Grid connected or battery charging (isolated/islanded grid)</a:t>
            </a:r>
          </a:p>
          <a:p>
            <a:pPr algn="l"/>
            <a:r>
              <a:rPr lang="en-US" sz="1200" dirty="0">
                <a:solidFill>
                  <a:schemeClr val="tx1">
                    <a:lumMod val="95000"/>
                    <a:lumOff val="5000"/>
                  </a:schemeClr>
                </a:solidFill>
              </a:rPr>
              <a:t>Installation:			Independent or OEM installers</a:t>
            </a:r>
          </a:p>
          <a:p>
            <a:pPr algn="l"/>
            <a:r>
              <a:rPr lang="en-US" sz="1200" dirty="0">
                <a:solidFill>
                  <a:schemeClr val="tx1">
                    <a:lumMod val="95000"/>
                    <a:lumOff val="5000"/>
                  </a:schemeClr>
                </a:solidFill>
              </a:rPr>
              <a:t>Loads:			VAWTs – develop SLM building on Task 27</a:t>
            </a:r>
          </a:p>
          <a:p>
            <a:pPr lvl="1" algn="l"/>
            <a:r>
              <a:rPr lang="en-US" sz="1200" dirty="0">
                <a:solidFill>
                  <a:schemeClr val="tx1">
                    <a:lumMod val="95000"/>
                    <a:lumOff val="5000"/>
                  </a:schemeClr>
                </a:solidFill>
              </a:rPr>
              <a:t>			</a:t>
            </a:r>
            <a:r>
              <a:rPr lang="en-US" sz="1200" b="1" i="1" dirty="0">
                <a:solidFill>
                  <a:schemeClr val="tx1">
                    <a:lumMod val="95000"/>
                    <a:lumOff val="5000"/>
                  </a:schemeClr>
                </a:solidFill>
              </a:rPr>
              <a:t>Decide if there could be a simpler approach using pre-defined load of 300 Nm  	</a:t>
            </a:r>
          </a:p>
          <a:p>
            <a:pPr lvl="1" algn="l"/>
            <a:r>
              <a:rPr lang="en-US" sz="1200" b="1" i="1" dirty="0">
                <a:solidFill>
                  <a:schemeClr val="tx1">
                    <a:lumMod val="95000"/>
                    <a:lumOff val="5000"/>
                  </a:schemeClr>
                </a:solidFill>
              </a:rPr>
              <a:t>			</a:t>
            </a:r>
            <a:r>
              <a:rPr lang="en-US" sz="1200" dirty="0">
                <a:solidFill>
                  <a:schemeClr val="tx1">
                    <a:lumMod val="95000"/>
                    <a:lumOff val="5000"/>
                  </a:schemeClr>
                </a:solidFill>
              </a:rPr>
              <a:t>SLM or </a:t>
            </a:r>
            <a:r>
              <a:rPr lang="en-US" sz="1200" dirty="0" err="1">
                <a:solidFill>
                  <a:schemeClr val="tx1">
                    <a:lumMod val="95000"/>
                    <a:lumOff val="5000"/>
                  </a:schemeClr>
                </a:solidFill>
              </a:rPr>
              <a:t>aeroelastic</a:t>
            </a:r>
            <a:r>
              <a:rPr lang="en-US" sz="1200" dirty="0">
                <a:solidFill>
                  <a:schemeClr val="tx1">
                    <a:lumMod val="95000"/>
                    <a:lumOff val="5000"/>
                  </a:schemeClr>
                </a:solidFill>
              </a:rPr>
              <a:t> loads?</a:t>
            </a:r>
          </a:p>
          <a:p>
            <a:pPr lvl="1" algn="l"/>
            <a:r>
              <a:rPr lang="en-US" sz="1200" dirty="0">
                <a:solidFill>
                  <a:schemeClr val="tx1">
                    <a:lumMod val="95000"/>
                    <a:lumOff val="5000"/>
                  </a:schemeClr>
                </a:solidFill>
              </a:rPr>
              <a:t>			</a:t>
            </a:r>
            <a:r>
              <a:rPr lang="en-US" sz="1200" b="1" dirty="0">
                <a:solidFill>
                  <a:schemeClr val="tx1">
                    <a:lumMod val="95000"/>
                    <a:lumOff val="5000"/>
                  </a:schemeClr>
                </a:solidFill>
              </a:rPr>
              <a:t>Use existing SWT SLM work and develop </a:t>
            </a:r>
            <a:r>
              <a:rPr lang="en-US" sz="1200" b="1" dirty="0" err="1">
                <a:solidFill>
                  <a:schemeClr val="tx1">
                    <a:lumMod val="95000"/>
                    <a:lumOff val="5000"/>
                  </a:schemeClr>
                </a:solidFill>
              </a:rPr>
              <a:t>aeroelastic</a:t>
            </a:r>
            <a:r>
              <a:rPr lang="en-US" sz="1200" b="1" dirty="0">
                <a:solidFill>
                  <a:schemeClr val="tx1">
                    <a:lumMod val="95000"/>
                    <a:lumOff val="5000"/>
                  </a:schemeClr>
                </a:solidFill>
              </a:rPr>
              <a:t> models to validate the method used.</a:t>
            </a:r>
          </a:p>
          <a:p>
            <a:pPr lvl="1" algn="l"/>
            <a:r>
              <a:rPr lang="en-US" sz="1200" dirty="0">
                <a:solidFill>
                  <a:schemeClr val="tx1">
                    <a:lumMod val="95000"/>
                    <a:lumOff val="5000"/>
                  </a:schemeClr>
                </a:solidFill>
              </a:rPr>
              <a:t>			If use </a:t>
            </a:r>
            <a:r>
              <a:rPr lang="en-US" sz="1200" dirty="0" err="1">
                <a:solidFill>
                  <a:schemeClr val="tx1">
                    <a:lumMod val="95000"/>
                    <a:lumOff val="5000"/>
                  </a:schemeClr>
                </a:solidFill>
              </a:rPr>
              <a:t>aeroelastic</a:t>
            </a:r>
            <a:r>
              <a:rPr lang="en-US" sz="1200" dirty="0">
                <a:solidFill>
                  <a:schemeClr val="tx1">
                    <a:lumMod val="95000"/>
                    <a:lumOff val="5000"/>
                  </a:schemeClr>
                </a:solidFill>
              </a:rPr>
              <a:t> model, reduce duration test or blade tests</a:t>
            </a:r>
          </a:p>
          <a:p>
            <a:pPr algn="l"/>
            <a:r>
              <a:rPr lang="en-US" sz="1200" dirty="0">
                <a:solidFill>
                  <a:schemeClr val="tx1">
                    <a:lumMod val="95000"/>
                    <a:lumOff val="5000"/>
                  </a:schemeClr>
                </a:solidFill>
              </a:rPr>
              <a:t>			Need to develop fatigue  load cases that account for gyroscopic loads</a:t>
            </a:r>
          </a:p>
          <a:p>
            <a:pPr algn="l"/>
            <a:r>
              <a:rPr lang="en-US" sz="1200" dirty="0">
                <a:solidFill>
                  <a:schemeClr val="tx1">
                    <a:lumMod val="95000"/>
                    <a:lumOff val="5000"/>
                  </a:schemeClr>
                </a:solidFill>
              </a:rPr>
              <a:t>Power Curve Testing: 		</a:t>
            </a:r>
            <a:r>
              <a:rPr lang="en-US" sz="1200" b="1" dirty="0">
                <a:solidFill>
                  <a:schemeClr val="tx1">
                    <a:lumMod val="95000"/>
                    <a:lumOff val="5000"/>
                  </a:schemeClr>
                </a:solidFill>
              </a:rPr>
              <a:t>Develop family of curves (at least two bounding conditions, one with high turbulence 				intensity data or invalid sector data, one with valid sector data only</a:t>
            </a:r>
          </a:p>
          <a:p>
            <a:pPr algn="l"/>
            <a:r>
              <a:rPr lang="en-US" sz="1200" b="1" dirty="0">
                <a:solidFill>
                  <a:schemeClr val="tx1">
                    <a:lumMod val="95000"/>
                    <a:lumOff val="5000"/>
                  </a:schemeClr>
                </a:solidFill>
              </a:rPr>
              <a:t>			capacity factor</a:t>
            </a:r>
          </a:p>
          <a:p>
            <a:pPr algn="l"/>
            <a:r>
              <a:rPr lang="en-US" sz="1200" b="1" dirty="0">
                <a:solidFill>
                  <a:schemeClr val="tx1">
                    <a:lumMod val="95000"/>
                    <a:lumOff val="5000"/>
                  </a:schemeClr>
                </a:solidFill>
              </a:rPr>
              <a:t>			No site calibration required</a:t>
            </a:r>
            <a:r>
              <a:rPr lang="en-US" sz="1200" dirty="0">
                <a:solidFill>
                  <a:schemeClr val="tx1">
                    <a:lumMod val="95000"/>
                    <a:lumOff val="5000"/>
                  </a:schemeClr>
                </a:solidFill>
              </a:rPr>
              <a:t>			</a:t>
            </a:r>
          </a:p>
          <a:p>
            <a:pPr algn="l"/>
            <a:r>
              <a:rPr lang="en-US" sz="1200" dirty="0">
                <a:solidFill>
                  <a:schemeClr val="tx1">
                    <a:lumMod val="95000"/>
                    <a:lumOff val="5000"/>
                  </a:schemeClr>
                </a:solidFill>
              </a:rPr>
              <a:t>Acoustic Testing: 		No tonality</a:t>
            </a:r>
          </a:p>
          <a:p>
            <a:pPr algn="l"/>
            <a:r>
              <a:rPr lang="en-US" sz="1200" dirty="0">
                <a:solidFill>
                  <a:schemeClr val="tx1">
                    <a:lumMod val="95000"/>
                    <a:lumOff val="5000"/>
                  </a:schemeClr>
                </a:solidFill>
              </a:rPr>
              <a:t>Blade Testing: 			Static</a:t>
            </a:r>
          </a:p>
          <a:p>
            <a:pPr algn="l"/>
            <a:r>
              <a:rPr lang="en-US" sz="1200" dirty="0">
                <a:solidFill>
                  <a:schemeClr val="tx1">
                    <a:lumMod val="95000"/>
                    <a:lumOff val="5000"/>
                  </a:schemeClr>
                </a:solidFill>
              </a:rPr>
              <a:t>			Fatigue – could be option and trade off some duration requirements, lower </a:t>
            </a:r>
            <a:r>
              <a:rPr lang="en-US" sz="1200" dirty="0" err="1">
                <a:solidFill>
                  <a:schemeClr val="tx1">
                    <a:lumMod val="95000"/>
                    <a:lumOff val="5000"/>
                  </a:schemeClr>
                </a:solidFill>
              </a:rPr>
              <a:t>FoS</a:t>
            </a:r>
            <a:r>
              <a:rPr lang="en-US" sz="1200" dirty="0">
                <a:solidFill>
                  <a:schemeClr val="tx1">
                    <a:lumMod val="95000"/>
                    <a:lumOff val="5000"/>
                  </a:schemeClr>
                </a:solidFill>
              </a:rPr>
              <a:t> (</a:t>
            </a:r>
            <a:r>
              <a:rPr lang="en-US" sz="1200" dirty="0" err="1">
                <a:solidFill>
                  <a:schemeClr val="tx1">
                    <a:lumMod val="95000"/>
                    <a:lumOff val="5000"/>
                  </a:schemeClr>
                </a:solidFill>
              </a:rPr>
              <a:t>aeroelastic</a:t>
            </a:r>
            <a:r>
              <a:rPr lang="en-US" sz="1200" dirty="0">
                <a:solidFill>
                  <a:schemeClr val="tx1">
                    <a:lumMod val="95000"/>
                    <a:lumOff val="5000"/>
                  </a:schemeClr>
                </a:solidFill>
              </a:rPr>
              <a:t> 			model) or SLM with higher </a:t>
            </a:r>
            <a:r>
              <a:rPr lang="en-US" sz="1200" dirty="0" err="1">
                <a:solidFill>
                  <a:schemeClr val="tx1">
                    <a:lumMod val="95000"/>
                    <a:lumOff val="5000"/>
                  </a:schemeClr>
                </a:solidFill>
              </a:rPr>
              <a:t>FoS</a:t>
            </a:r>
            <a:endParaRPr lang="en-US" sz="1200" dirty="0">
              <a:solidFill>
                <a:schemeClr val="tx1">
                  <a:lumMod val="95000"/>
                  <a:lumOff val="5000"/>
                </a:schemeClr>
              </a:solidFill>
            </a:endParaRPr>
          </a:p>
          <a:p>
            <a:pPr algn="l"/>
            <a:r>
              <a:rPr lang="en-US" sz="1200" dirty="0">
                <a:solidFill>
                  <a:schemeClr val="tx1">
                    <a:lumMod val="95000"/>
                    <a:lumOff val="5000"/>
                  </a:schemeClr>
                </a:solidFill>
              </a:rPr>
              <a:t>			</a:t>
            </a:r>
            <a:r>
              <a:rPr lang="en-US" sz="1200" b="1" dirty="0">
                <a:solidFill>
                  <a:schemeClr val="tx1">
                    <a:lumMod val="95000"/>
                    <a:lumOff val="5000"/>
                  </a:schemeClr>
                </a:solidFill>
              </a:rPr>
              <a:t>Compare and contrast </a:t>
            </a:r>
            <a:r>
              <a:rPr lang="en-US" sz="1200" b="1" dirty="0" err="1">
                <a:solidFill>
                  <a:schemeClr val="tx1">
                    <a:lumMod val="95000"/>
                    <a:lumOff val="5000"/>
                  </a:schemeClr>
                </a:solidFill>
              </a:rPr>
              <a:t>aeroelastic</a:t>
            </a:r>
            <a:r>
              <a:rPr lang="en-US" sz="1200" b="1" dirty="0">
                <a:solidFill>
                  <a:schemeClr val="tx1">
                    <a:lumMod val="95000"/>
                    <a:lumOff val="5000"/>
                  </a:schemeClr>
                </a:solidFill>
              </a:rPr>
              <a:t> model results, SLM methods. </a:t>
            </a:r>
          </a:p>
          <a:p>
            <a:pPr algn="l"/>
            <a:r>
              <a:rPr lang="en-US" sz="1200" b="1" dirty="0">
                <a:solidFill>
                  <a:schemeClr val="tx1">
                    <a:lumMod val="95000"/>
                    <a:lumOff val="5000"/>
                  </a:schemeClr>
                </a:solidFill>
              </a:rPr>
              <a:t>			Gather duration test data and evaluate problems across the total test time.</a:t>
            </a:r>
          </a:p>
          <a:p>
            <a:pPr algn="l"/>
            <a:r>
              <a:rPr lang="en-US" sz="1200" dirty="0">
                <a:solidFill>
                  <a:schemeClr val="tx1">
                    <a:lumMod val="95000"/>
                    <a:lumOff val="5000"/>
                  </a:schemeClr>
                </a:solidFill>
              </a:rPr>
              <a:t>			</a:t>
            </a:r>
            <a:r>
              <a:rPr lang="en-US" sz="1200" b="1" dirty="0">
                <a:solidFill>
                  <a:schemeClr val="tx1">
                    <a:lumMod val="95000"/>
                    <a:lumOff val="5000"/>
                  </a:schemeClr>
                </a:solidFill>
              </a:rPr>
              <a:t>Need to define centrifugal loads test</a:t>
            </a:r>
          </a:p>
          <a:p>
            <a:pPr algn="l"/>
            <a:r>
              <a:rPr lang="en-US" sz="1200" dirty="0">
                <a:solidFill>
                  <a:schemeClr val="tx1">
                    <a:lumMod val="95000"/>
                    <a:lumOff val="5000"/>
                  </a:schemeClr>
                </a:solidFill>
              </a:rPr>
              <a:t>Duration Testing: 		</a:t>
            </a:r>
            <a:r>
              <a:rPr lang="en-US" sz="1200" b="1" dirty="0">
                <a:solidFill>
                  <a:schemeClr val="tx1">
                    <a:lumMod val="95000"/>
                    <a:lumOff val="5000"/>
                  </a:schemeClr>
                </a:solidFill>
              </a:rPr>
              <a:t>Consider reduced high wind speed requirements based on exploration of existing data.</a:t>
            </a:r>
          </a:p>
          <a:p>
            <a:pPr algn="l"/>
            <a:r>
              <a:rPr lang="en-US" sz="1200" b="1" dirty="0">
                <a:solidFill>
                  <a:schemeClr val="tx1">
                    <a:lumMod val="95000"/>
                    <a:lumOff val="5000"/>
                  </a:schemeClr>
                </a:solidFill>
              </a:rPr>
              <a:t>			Get data on turbine failure as a function of duration test</a:t>
            </a:r>
          </a:p>
          <a:p>
            <a:pPr algn="l"/>
            <a:r>
              <a:rPr lang="en-US" sz="1200" dirty="0">
                <a:solidFill>
                  <a:schemeClr val="tx1">
                    <a:lumMod val="95000"/>
                    <a:lumOff val="5000"/>
                  </a:schemeClr>
                </a:solidFill>
              </a:rPr>
              <a:t>Dynamics:			</a:t>
            </a:r>
            <a:r>
              <a:rPr lang="en-US" sz="1200" b="1" dirty="0">
                <a:solidFill>
                  <a:schemeClr val="tx1">
                    <a:lumMod val="95000"/>
                    <a:lumOff val="5000"/>
                  </a:schemeClr>
                </a:solidFill>
              </a:rPr>
              <a:t>Need to understand </a:t>
            </a:r>
            <a:r>
              <a:rPr lang="en-US" sz="1200" b="1" dirty="0" err="1">
                <a:solidFill>
                  <a:schemeClr val="tx1">
                    <a:lumMod val="95000"/>
                    <a:lumOff val="5000"/>
                  </a:schemeClr>
                </a:solidFill>
              </a:rPr>
              <a:t>eigenfrequency</a:t>
            </a:r>
            <a:r>
              <a:rPr lang="en-US" sz="1200" b="1" dirty="0">
                <a:solidFill>
                  <a:schemeClr val="tx1">
                    <a:lumMod val="95000"/>
                    <a:lumOff val="5000"/>
                  </a:schemeClr>
                </a:solidFill>
              </a:rPr>
              <a:t> of tower (work led by Austria)</a:t>
            </a:r>
          </a:p>
          <a:p>
            <a:pPr algn="l"/>
            <a:r>
              <a:rPr lang="en-US" sz="1200" dirty="0">
                <a:solidFill>
                  <a:schemeClr val="tx1">
                    <a:lumMod val="95000"/>
                    <a:lumOff val="5000"/>
                  </a:schemeClr>
                </a:solidFill>
              </a:rPr>
              <a:t>Other:			Is simpler requirement better than certification? Labeling requirement?</a:t>
            </a:r>
          </a:p>
        </p:txBody>
      </p:sp>
    </p:spTree>
    <p:extLst>
      <p:ext uri="{BB962C8B-B14F-4D97-AF65-F5344CB8AC3E}">
        <p14:creationId xmlns:p14="http://schemas.microsoft.com/office/powerpoint/2010/main" val="843539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382000" cy="914399"/>
          </a:xfrm>
        </p:spPr>
        <p:txBody>
          <a:bodyPr>
            <a:normAutofit/>
          </a:bodyPr>
          <a:lstStyle/>
          <a:p>
            <a:r>
              <a:rPr lang="en-US" sz="3600" dirty="0"/>
              <a:t>Proposed size: Small, big Wind</a:t>
            </a:r>
          </a:p>
        </p:txBody>
      </p:sp>
      <p:sp>
        <p:nvSpPr>
          <p:cNvPr id="3" name="Subtitle 2"/>
          <p:cNvSpPr>
            <a:spLocks noGrp="1"/>
          </p:cNvSpPr>
          <p:nvPr>
            <p:ph type="subTitle" idx="1"/>
          </p:nvPr>
        </p:nvSpPr>
        <p:spPr>
          <a:xfrm>
            <a:off x="304800" y="762000"/>
            <a:ext cx="8534400" cy="5867399"/>
          </a:xfrm>
        </p:spPr>
        <p:txBody>
          <a:bodyPr>
            <a:normAutofit/>
          </a:bodyPr>
          <a:lstStyle/>
          <a:p>
            <a:pPr algn="l"/>
            <a:r>
              <a:rPr lang="en-US" sz="1400" dirty="0">
                <a:solidFill>
                  <a:schemeClr val="tx1">
                    <a:lumMod val="95000"/>
                    <a:lumOff val="5000"/>
                  </a:schemeClr>
                </a:solidFill>
              </a:rPr>
              <a:t>Size:		40 – 50m</a:t>
            </a:r>
            <a:r>
              <a:rPr lang="en-US" sz="1400" baseline="30000" dirty="0">
                <a:solidFill>
                  <a:schemeClr val="tx1">
                    <a:lumMod val="95000"/>
                    <a:lumOff val="5000"/>
                  </a:schemeClr>
                </a:solidFill>
              </a:rPr>
              <a:t>2</a:t>
            </a:r>
            <a:r>
              <a:rPr lang="en-US" sz="1400" dirty="0">
                <a:solidFill>
                  <a:schemeClr val="tx1">
                    <a:lumMod val="95000"/>
                    <a:lumOff val="5000"/>
                  </a:schemeClr>
                </a:solidFill>
              </a:rPr>
              <a:t> or 10-100 kW or 10-125 kW or 10-150 kW? </a:t>
            </a:r>
          </a:p>
          <a:p>
            <a:pPr algn="l"/>
            <a:r>
              <a:rPr lang="en-US" sz="1400" dirty="0">
                <a:solidFill>
                  <a:schemeClr val="tx1">
                    <a:lumMod val="95000"/>
                    <a:lumOff val="5000"/>
                  </a:schemeClr>
                </a:solidFill>
              </a:rPr>
              <a:t>Electrical Output:	Grid connected</a:t>
            </a:r>
          </a:p>
          <a:p>
            <a:pPr algn="l"/>
            <a:r>
              <a:rPr lang="en-US" sz="1400" dirty="0">
                <a:solidFill>
                  <a:schemeClr val="tx1">
                    <a:lumMod val="95000"/>
                    <a:lumOff val="5000"/>
                  </a:schemeClr>
                </a:solidFill>
              </a:rPr>
              <a:t>Installation:		Professional installers</a:t>
            </a:r>
          </a:p>
          <a:p>
            <a:pPr algn="l"/>
            <a:r>
              <a:rPr lang="en-US" sz="1400" dirty="0">
                <a:solidFill>
                  <a:schemeClr val="tx1">
                    <a:lumMod val="95000"/>
                    <a:lumOff val="5000"/>
                  </a:schemeClr>
                </a:solidFill>
              </a:rPr>
              <a:t>Loads:		No SLM</a:t>
            </a:r>
          </a:p>
          <a:p>
            <a:pPr algn="l"/>
            <a:r>
              <a:rPr lang="en-US" sz="1400" dirty="0">
                <a:solidFill>
                  <a:schemeClr val="tx1">
                    <a:lumMod val="95000"/>
                    <a:lumOff val="5000"/>
                  </a:schemeClr>
                </a:solidFill>
              </a:rPr>
              <a:t>		Use </a:t>
            </a:r>
            <a:r>
              <a:rPr lang="en-US" sz="1400" dirty="0" err="1">
                <a:solidFill>
                  <a:schemeClr val="tx1">
                    <a:lumMod val="95000"/>
                    <a:lumOff val="5000"/>
                  </a:schemeClr>
                </a:solidFill>
              </a:rPr>
              <a:t>aeroelastic</a:t>
            </a:r>
            <a:r>
              <a:rPr lang="en-US" sz="1400" dirty="0">
                <a:solidFill>
                  <a:schemeClr val="tx1">
                    <a:lumMod val="95000"/>
                    <a:lumOff val="5000"/>
                  </a:schemeClr>
                </a:solidFill>
              </a:rPr>
              <a:t> models for all loads</a:t>
            </a: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clear way of validating </a:t>
            </a:r>
            <a:r>
              <a:rPr lang="en-US" sz="1400" b="1" dirty="0" err="1">
                <a:solidFill>
                  <a:schemeClr val="tx1">
                    <a:lumMod val="95000"/>
                    <a:lumOff val="5000"/>
                  </a:schemeClr>
                </a:solidFill>
              </a:rPr>
              <a:t>aeroelastic</a:t>
            </a:r>
            <a:r>
              <a:rPr lang="en-US" sz="1400" b="1" dirty="0">
                <a:solidFill>
                  <a:schemeClr val="tx1">
                    <a:lumMod val="95000"/>
                    <a:lumOff val="5000"/>
                  </a:schemeClr>
                </a:solidFill>
              </a:rPr>
              <a:t> models</a:t>
            </a:r>
          </a:p>
          <a:p>
            <a:pPr algn="l"/>
            <a:r>
              <a:rPr lang="en-US" sz="1400" b="1" dirty="0">
                <a:solidFill>
                  <a:schemeClr val="tx1">
                    <a:lumMod val="95000"/>
                    <a:lumOff val="5000"/>
                  </a:schemeClr>
                </a:solidFill>
              </a:rPr>
              <a:t>		Develop fatigue case to cover gyroscopic loads</a:t>
            </a:r>
          </a:p>
          <a:p>
            <a:pPr algn="l"/>
            <a:r>
              <a:rPr lang="en-US" sz="1400" b="1" dirty="0">
                <a:solidFill>
                  <a:schemeClr val="tx1">
                    <a:lumMod val="95000"/>
                    <a:lumOff val="5000"/>
                  </a:schemeClr>
                </a:solidFill>
              </a:rPr>
              <a:t>		</a:t>
            </a:r>
            <a:r>
              <a:rPr lang="en-US" sz="1400" dirty="0">
                <a:solidFill>
                  <a:schemeClr val="tx1">
                    <a:lumMod val="95000"/>
                    <a:lumOff val="5000"/>
                  </a:schemeClr>
                </a:solidFill>
              </a:rPr>
              <a:t>Reduced -13 loads test?</a:t>
            </a:r>
          </a:p>
          <a:p>
            <a:pPr algn="l"/>
            <a:r>
              <a:rPr lang="en-US" sz="1400" b="1" dirty="0">
                <a:solidFill>
                  <a:schemeClr val="tx1">
                    <a:lumMod val="95000"/>
                    <a:lumOff val="5000"/>
                  </a:schemeClr>
                </a:solidFill>
              </a:rPr>
              <a:t>		Develop recommendations for focusing loads requirements found in IEC 61400-13</a:t>
            </a:r>
            <a:endParaRPr lang="en-US" sz="1400" dirty="0">
              <a:solidFill>
                <a:schemeClr val="tx1">
                  <a:lumMod val="95000"/>
                  <a:lumOff val="5000"/>
                </a:schemeClr>
              </a:solidFill>
            </a:endParaRP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comparison of </a:t>
            </a:r>
            <a:r>
              <a:rPr lang="en-US" sz="1400" b="1" dirty="0" err="1">
                <a:solidFill>
                  <a:schemeClr val="tx1">
                    <a:lumMod val="95000"/>
                    <a:lumOff val="5000"/>
                  </a:schemeClr>
                </a:solidFill>
              </a:rPr>
              <a:t>aeroelastic</a:t>
            </a:r>
            <a:r>
              <a:rPr lang="en-US" sz="1400" b="1" dirty="0">
                <a:solidFill>
                  <a:schemeClr val="tx1">
                    <a:lumMod val="95000"/>
                    <a:lumOff val="5000"/>
                  </a:schemeClr>
                </a:solidFill>
              </a:rPr>
              <a:t> models to measurements found  (Endurance, NW 			100,  </a:t>
            </a:r>
            <a:r>
              <a:rPr lang="en-US" sz="1400" b="1" dirty="0" err="1">
                <a:solidFill>
                  <a:schemeClr val="tx1">
                    <a:lumMod val="95000"/>
                    <a:lumOff val="5000"/>
                  </a:schemeClr>
                </a:solidFill>
              </a:rPr>
              <a:t>Norventos</a:t>
            </a:r>
            <a:r>
              <a:rPr lang="en-US" sz="1400" b="1" dirty="0">
                <a:solidFill>
                  <a:schemeClr val="tx1">
                    <a:lumMod val="95000"/>
                    <a:lumOff val="5000"/>
                  </a:schemeClr>
                </a:solidFill>
              </a:rPr>
              <a:t>?)		</a:t>
            </a:r>
          </a:p>
          <a:p>
            <a:pPr algn="l"/>
            <a:r>
              <a:rPr lang="en-US" sz="1400" dirty="0">
                <a:solidFill>
                  <a:schemeClr val="tx1">
                    <a:lumMod val="95000"/>
                    <a:lumOff val="5000"/>
                  </a:schemeClr>
                </a:solidFill>
              </a:rPr>
              <a:t>Power Curve Testing: 	Can power curve be used to reduced loads test requirements?</a:t>
            </a:r>
          </a:p>
          <a:p>
            <a:pPr algn="l"/>
            <a:r>
              <a:rPr lang="en-US" sz="1400" dirty="0">
                <a:solidFill>
                  <a:schemeClr val="tx1">
                    <a:lumMod val="95000"/>
                    <a:lumOff val="5000"/>
                  </a:schemeClr>
                </a:solidFill>
              </a:rPr>
              <a:t>		</a:t>
            </a:r>
            <a:r>
              <a:rPr lang="en-US" sz="1400" b="1" dirty="0">
                <a:solidFill>
                  <a:schemeClr val="tx1">
                    <a:lumMod val="95000"/>
                    <a:lumOff val="5000"/>
                  </a:schemeClr>
                </a:solidFill>
              </a:rPr>
              <a:t>Develop family of curves (at least two bounding high turbulence intensity data, capacity 			factor</a:t>
            </a:r>
          </a:p>
          <a:p>
            <a:pPr algn="l"/>
            <a:r>
              <a:rPr lang="en-US" sz="1400" b="1" dirty="0">
                <a:solidFill>
                  <a:schemeClr val="tx1">
                    <a:lumMod val="95000"/>
                    <a:lumOff val="5000"/>
                  </a:schemeClr>
                </a:solidFill>
              </a:rPr>
              <a:t>		Can power curve be used to validate loads models?</a:t>
            </a:r>
            <a:endParaRPr lang="en-US" sz="1400" dirty="0">
              <a:solidFill>
                <a:schemeClr val="tx1">
                  <a:lumMod val="95000"/>
                  <a:lumOff val="5000"/>
                </a:schemeClr>
              </a:solidFill>
            </a:endParaRPr>
          </a:p>
          <a:p>
            <a:pPr algn="l"/>
            <a:r>
              <a:rPr lang="en-US" sz="1400" dirty="0">
                <a:solidFill>
                  <a:schemeClr val="tx1">
                    <a:lumMod val="95000"/>
                    <a:lumOff val="5000"/>
                  </a:schemeClr>
                </a:solidFill>
              </a:rPr>
              <a:t>Blade Testing: 	 Static and fatigue test</a:t>
            </a:r>
          </a:p>
          <a:p>
            <a:pPr algn="l"/>
            <a:r>
              <a:rPr lang="en-US" sz="1400" dirty="0">
                <a:solidFill>
                  <a:schemeClr val="tx1">
                    <a:lumMod val="95000"/>
                    <a:lumOff val="5000"/>
                  </a:schemeClr>
                </a:solidFill>
              </a:rPr>
              <a:t>Acoustics Testing: 	 IEC 61400-11 with SWT Annex, no tonality</a:t>
            </a:r>
          </a:p>
          <a:p>
            <a:pPr marL="0" lvl="1" algn="l"/>
            <a:r>
              <a:rPr lang="en-US" sz="1400" dirty="0">
                <a:solidFill>
                  <a:schemeClr val="tx1">
                    <a:lumMod val="95000"/>
                    <a:lumOff val="5000"/>
                  </a:schemeClr>
                </a:solidFill>
              </a:rPr>
              <a:t>Loads Testing: 	Should at least tower loads data be gathered?</a:t>
            </a:r>
          </a:p>
          <a:p>
            <a:pPr marL="0" lvl="1" algn="l"/>
            <a:r>
              <a:rPr lang="en-US" sz="1400" dirty="0">
                <a:solidFill>
                  <a:schemeClr val="tx1">
                    <a:lumMod val="95000"/>
                    <a:lumOff val="5000"/>
                  </a:schemeClr>
                </a:solidFill>
              </a:rPr>
              <a:t>Duration Testing:	Not required</a:t>
            </a:r>
          </a:p>
          <a:p>
            <a:pPr marL="0" lvl="1" algn="l"/>
            <a:r>
              <a:rPr lang="en-US" sz="1400" dirty="0">
                <a:solidFill>
                  <a:schemeClr val="tx1">
                    <a:lumMod val="95000"/>
                    <a:lumOff val="5000"/>
                  </a:schemeClr>
                </a:solidFill>
              </a:rPr>
              <a:t>Dynamics:		</a:t>
            </a:r>
            <a:r>
              <a:rPr lang="en-US" sz="1400" b="1" dirty="0">
                <a:solidFill>
                  <a:schemeClr val="tx1">
                    <a:lumMod val="95000"/>
                    <a:lumOff val="5000"/>
                  </a:schemeClr>
                </a:solidFill>
              </a:rPr>
              <a:t>Develop method for dynamic analyses validated with specific data (Austria)</a:t>
            </a:r>
          </a:p>
          <a:p>
            <a:pPr marL="0" lvl="1" algn="l"/>
            <a:r>
              <a:rPr lang="en-US" sz="1400" dirty="0">
                <a:solidFill>
                  <a:schemeClr val="tx1">
                    <a:lumMod val="95000"/>
                    <a:lumOff val="5000"/>
                  </a:schemeClr>
                </a:solidFill>
              </a:rPr>
              <a:t>Design Class:	Consider reducing to 2-3 classes based on Task 27 preliminary results</a:t>
            </a:r>
          </a:p>
          <a:p>
            <a:pPr marL="0" lvl="1" algn="l"/>
            <a:r>
              <a:rPr lang="en-US" sz="1400" dirty="0">
                <a:solidFill>
                  <a:schemeClr val="tx1">
                    <a:lumMod val="95000"/>
                    <a:lumOff val="5000"/>
                  </a:schemeClr>
                </a:solidFill>
              </a:rPr>
              <a:t>Other:		Certification and testing required</a:t>
            </a:r>
          </a:p>
          <a:p>
            <a:pPr algn="l"/>
            <a:endParaRPr lang="en-US" sz="1400" dirty="0">
              <a:solidFill>
                <a:schemeClr val="tx1">
                  <a:lumMod val="95000"/>
                  <a:lumOff val="5000"/>
                </a:schemeClr>
              </a:solidFill>
            </a:endParaRPr>
          </a:p>
          <a:p>
            <a:pPr algn="l"/>
            <a:endParaRPr lang="en-US" sz="1400" dirty="0">
              <a:solidFill>
                <a:schemeClr val="tx1">
                  <a:lumMod val="95000"/>
                  <a:lumOff val="5000"/>
                </a:schemeClr>
              </a:solidFill>
            </a:endParaRPr>
          </a:p>
          <a:p>
            <a:pPr lvl="1" algn="l"/>
            <a:endParaRPr lang="en-US" sz="1400" dirty="0">
              <a:solidFill>
                <a:schemeClr val="tx1">
                  <a:lumMod val="95000"/>
                  <a:lumOff val="5000"/>
                </a:schemeClr>
              </a:solidFill>
            </a:endParaRPr>
          </a:p>
          <a:p>
            <a:pPr algn="l"/>
            <a:endParaRPr lang="en-US" sz="1400" dirty="0">
              <a:solidFill>
                <a:schemeClr val="tx1">
                  <a:lumMod val="95000"/>
                  <a:lumOff val="5000"/>
                </a:schemeClr>
              </a:solidFill>
            </a:endParaRPr>
          </a:p>
          <a:p>
            <a:pPr lvl="1" algn="l"/>
            <a:endParaRPr lang="en-US" sz="1400" dirty="0">
              <a:solidFill>
                <a:schemeClr val="tx1">
                  <a:lumMod val="95000"/>
                  <a:lumOff val="5000"/>
                </a:schemeClr>
              </a:solidFill>
            </a:endParaRPr>
          </a:p>
          <a:p>
            <a:pPr algn="l"/>
            <a:endParaRPr lang="en-US" sz="1400" dirty="0">
              <a:solidFill>
                <a:schemeClr val="tx1">
                  <a:lumMod val="95000"/>
                  <a:lumOff val="5000"/>
                </a:schemeClr>
              </a:solidFill>
            </a:endParaRPr>
          </a:p>
          <a:p>
            <a:pPr algn="l"/>
            <a:endParaRPr lang="en-US" sz="1400" dirty="0">
              <a:solidFill>
                <a:schemeClr val="tx1">
                  <a:lumMod val="95000"/>
                  <a:lumOff val="5000"/>
                </a:schemeClr>
              </a:solidFill>
            </a:endParaRPr>
          </a:p>
        </p:txBody>
      </p:sp>
    </p:spTree>
    <p:extLst>
      <p:ext uri="{BB962C8B-B14F-4D97-AF65-F5344CB8AC3E}">
        <p14:creationId xmlns:p14="http://schemas.microsoft.com/office/powerpoint/2010/main" val="225408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000" dirty="0"/>
              <a:t>Duration Testing</a:t>
            </a:r>
          </a:p>
        </p:txBody>
      </p:sp>
      <p:sp>
        <p:nvSpPr>
          <p:cNvPr id="3" name="Subtitle 2"/>
          <p:cNvSpPr>
            <a:spLocks noGrp="1"/>
          </p:cNvSpPr>
          <p:nvPr>
            <p:ph idx="1"/>
          </p:nvPr>
        </p:nvSpPr>
        <p:spPr>
          <a:xfrm>
            <a:off x="304800" y="685800"/>
            <a:ext cx="8610600" cy="5029200"/>
          </a:xfrm>
        </p:spPr>
        <p:txBody>
          <a:bodyPr>
            <a:noAutofit/>
          </a:bodyPr>
          <a:lstStyle/>
          <a:p>
            <a:pPr marL="0" indent="0" algn="l">
              <a:buNone/>
            </a:pPr>
            <a:r>
              <a:rPr lang="en-US" sz="1600" dirty="0"/>
              <a:t>Goal</a:t>
            </a:r>
          </a:p>
          <a:p>
            <a:pPr marL="914400" lvl="1" indent="-457200" algn="l">
              <a:buFont typeface="Arial" panose="020B0604020202020204" pitchFamily="34" charset="0"/>
              <a:buChar char="•"/>
            </a:pPr>
            <a:r>
              <a:rPr lang="en-US" sz="1600" dirty="0"/>
              <a:t>Broad way of assessing short-term reliability and catching liability issue.</a:t>
            </a:r>
          </a:p>
          <a:p>
            <a:pPr marL="914400" lvl="1" indent="-457200" algn="l">
              <a:buFont typeface="Arial" panose="020B0604020202020204" pitchFamily="34" charset="0"/>
              <a:buChar char="•"/>
            </a:pPr>
            <a:r>
              <a:rPr lang="en-US" sz="1600" dirty="0"/>
              <a:t>Maximize the benefit of duration testing by streamlining requirements based on existing data</a:t>
            </a:r>
          </a:p>
          <a:p>
            <a:pPr marL="0" indent="0" algn="l">
              <a:buNone/>
            </a:pPr>
            <a:r>
              <a:rPr lang="en-US" sz="1600" dirty="0"/>
              <a:t>Problem</a:t>
            </a:r>
          </a:p>
          <a:p>
            <a:pPr marL="914400" lvl="1" indent="-457200" algn="l">
              <a:buFont typeface="Arial" panose="020B0604020202020204" pitchFamily="34" charset="0"/>
              <a:buChar char="•"/>
            </a:pPr>
            <a:r>
              <a:rPr lang="en-US" sz="1600" dirty="0"/>
              <a:t>Long-time (6 months) period and a need for simpler procedure</a:t>
            </a:r>
          </a:p>
          <a:p>
            <a:pPr marL="914400" lvl="1" indent="-457200" algn="l">
              <a:buFont typeface="Arial" panose="020B0604020202020204" pitchFamily="34" charset="0"/>
              <a:buChar char="•"/>
            </a:pPr>
            <a:r>
              <a:rPr lang="en-US" sz="1600" dirty="0"/>
              <a:t>High wind speed requirements (Based on design class)(Averaging rate of 10-minutes aggravates the high wind speeds needed.)</a:t>
            </a:r>
          </a:p>
          <a:p>
            <a:pPr marL="914400" lvl="1" indent="-457200" algn="l">
              <a:buFont typeface="Arial" panose="020B0604020202020204" pitchFamily="34" charset="0"/>
              <a:buChar char="•"/>
            </a:pPr>
            <a:r>
              <a:rPr lang="en-US" sz="1600" dirty="0"/>
              <a:t>Doesn’t commonly link to policies , for example in Denmark</a:t>
            </a:r>
          </a:p>
          <a:p>
            <a:pPr marL="914400" lvl="1" indent="-457200" algn="l">
              <a:buFont typeface="Arial" panose="020B0604020202020204" pitchFamily="34" charset="0"/>
              <a:buChar char="•"/>
            </a:pPr>
            <a:r>
              <a:rPr lang="en-US" sz="1600" dirty="0"/>
              <a:t>Doesn’t always reflect challenging environmental conditions found globally</a:t>
            </a:r>
          </a:p>
          <a:p>
            <a:pPr marL="0" indent="0" algn="l">
              <a:buNone/>
            </a:pPr>
            <a:r>
              <a:rPr lang="en-US" sz="1600" dirty="0"/>
              <a:t>Research needs</a:t>
            </a:r>
          </a:p>
          <a:p>
            <a:pPr marL="914400" lvl="1" indent="-457200" algn="l">
              <a:buFont typeface="Arial" panose="020B0604020202020204" pitchFamily="34" charset="0"/>
              <a:buChar char="•"/>
            </a:pPr>
            <a:r>
              <a:rPr lang="en-US" sz="1600" dirty="0"/>
              <a:t>Analyze duration datasets</a:t>
            </a:r>
          </a:p>
          <a:p>
            <a:pPr marL="1257300" lvl="2" indent="-342900" algn="l">
              <a:buFont typeface="Arial" panose="020B0604020202020204" pitchFamily="34" charset="0"/>
              <a:buChar char="•"/>
            </a:pPr>
            <a:r>
              <a:rPr lang="en-US" sz="1600" dirty="0"/>
              <a:t>Brent S./SWCC, NREL, TUV NEL, CIEMAT? </a:t>
            </a:r>
            <a:r>
              <a:rPr lang="en-US" sz="1600" dirty="0" err="1"/>
              <a:t>WindTest</a:t>
            </a:r>
            <a:r>
              <a:rPr lang="en-US" sz="1600" dirty="0"/>
              <a:t>, DNV/GL, IECRE Test Laboratory stakeholder group – identify expenses and value added</a:t>
            </a:r>
          </a:p>
          <a:p>
            <a:pPr marL="914400" lvl="1" indent="-457200" algn="l">
              <a:buFont typeface="Arial" panose="020B0604020202020204" pitchFamily="34" charset="0"/>
              <a:buChar char="•"/>
            </a:pPr>
            <a:r>
              <a:rPr lang="en-US" sz="1600" dirty="0"/>
              <a:t>Based on data did the SWT work well with the first hour of high winds or 25 hours or after 25 hour</a:t>
            </a:r>
          </a:p>
          <a:p>
            <a:pPr marL="1257300" lvl="2" indent="-342900" algn="l">
              <a:buFont typeface="Arial" panose="020B0604020202020204" pitchFamily="34" charset="0"/>
              <a:buChar char="•"/>
            </a:pPr>
            <a:r>
              <a:rPr lang="en-US" sz="1600" dirty="0"/>
              <a:t>Get data from generator  about failure</a:t>
            </a:r>
          </a:p>
          <a:p>
            <a:pPr marL="1257300" lvl="2" indent="-342900" algn="l">
              <a:buFont typeface="Arial" panose="020B0604020202020204" pitchFamily="34" charset="0"/>
              <a:buChar char="•"/>
            </a:pPr>
            <a:r>
              <a:rPr lang="en-US" sz="1600" dirty="0"/>
              <a:t>Mariah made it through duration test at Windward but failed shortly after completion of the turbine  - example of turbines that made it through but failed. Do we  want to increase requirements that would impact the ‘good’ turbines.</a:t>
            </a:r>
          </a:p>
          <a:p>
            <a:pPr marL="914400" lvl="1" indent="-457200" algn="l">
              <a:buFont typeface="Arial" panose="020B0604020202020204" pitchFamily="34" charset="0"/>
              <a:buChar char="•"/>
            </a:pPr>
            <a:endParaRPr lang="en-US" sz="1600" dirty="0"/>
          </a:p>
          <a:p>
            <a:pPr marL="914400" lvl="1" indent="-457200" algn="l">
              <a:buFont typeface="Arial" panose="020B0604020202020204" pitchFamily="34" charset="0"/>
              <a:buChar char="•"/>
            </a:pPr>
            <a:endParaRPr lang="en-US" sz="1600" dirty="0"/>
          </a:p>
        </p:txBody>
      </p:sp>
    </p:spTree>
    <p:extLst>
      <p:ext uri="{BB962C8B-B14F-4D97-AF65-F5344CB8AC3E}">
        <p14:creationId xmlns:p14="http://schemas.microsoft.com/office/powerpoint/2010/main" val="3079575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000" dirty="0"/>
              <a:t>Duration Testing</a:t>
            </a:r>
          </a:p>
        </p:txBody>
      </p:sp>
      <p:sp>
        <p:nvSpPr>
          <p:cNvPr id="3" name="Subtitle 2"/>
          <p:cNvSpPr>
            <a:spLocks noGrp="1"/>
          </p:cNvSpPr>
          <p:nvPr>
            <p:ph idx="1"/>
          </p:nvPr>
        </p:nvSpPr>
        <p:spPr>
          <a:xfrm>
            <a:off x="304800" y="685800"/>
            <a:ext cx="8610600" cy="5029200"/>
          </a:xfrm>
        </p:spPr>
        <p:txBody>
          <a:bodyPr>
            <a:noAutofit/>
          </a:bodyPr>
          <a:lstStyle/>
          <a:p>
            <a:pPr marL="0" indent="0" algn="l">
              <a:buNone/>
            </a:pPr>
            <a:r>
              <a:rPr lang="en-US" sz="1200" dirty="0"/>
              <a:t>Research needs (continued)</a:t>
            </a:r>
          </a:p>
          <a:p>
            <a:pPr marL="914400" lvl="1" indent="-457200" algn="l">
              <a:buFont typeface="Arial" panose="020B0604020202020204" pitchFamily="34" charset="0"/>
              <a:buChar char="•"/>
            </a:pPr>
            <a:r>
              <a:rPr lang="en-US" sz="1200" dirty="0"/>
              <a:t>Bases on  existing data, is there a reasonable approach to reducing duration time period? (particularly for micro - 3 months instead of 6 months?)</a:t>
            </a:r>
          </a:p>
          <a:p>
            <a:pPr marL="1257300" lvl="2" indent="-342900" algn="l">
              <a:buFont typeface="Arial" panose="020B0604020202020204" pitchFamily="34" charset="0"/>
              <a:buChar char="•"/>
            </a:pPr>
            <a:r>
              <a:rPr lang="en-US" sz="1200" dirty="0"/>
              <a:t>Where do they fail? What made them fail?</a:t>
            </a:r>
          </a:p>
          <a:p>
            <a:pPr marL="1714500" lvl="3" indent="-342900" algn="l">
              <a:buFont typeface="Arial" panose="020B0604020202020204" pitchFamily="34" charset="0"/>
              <a:buChar char="•"/>
            </a:pPr>
            <a:r>
              <a:rPr lang="en-US" sz="1200" dirty="0"/>
              <a:t>Not much public information</a:t>
            </a:r>
          </a:p>
          <a:p>
            <a:pPr marL="1714500" lvl="3" indent="-342900" algn="l">
              <a:buFont typeface="Arial" panose="020B0604020202020204" pitchFamily="34" charset="0"/>
              <a:buChar char="•"/>
            </a:pPr>
            <a:r>
              <a:rPr lang="en-US" sz="1200" dirty="0"/>
              <a:t>High winds?</a:t>
            </a:r>
          </a:p>
          <a:p>
            <a:pPr marL="1714500" lvl="3" indent="-342900" algn="l">
              <a:buFont typeface="Arial" panose="020B0604020202020204" pitchFamily="34" charset="0"/>
              <a:buChar char="•"/>
            </a:pPr>
            <a:r>
              <a:rPr lang="en-US" sz="1200" dirty="0"/>
              <a:t>Duration – time</a:t>
            </a:r>
          </a:p>
          <a:p>
            <a:pPr marL="914400" lvl="1" indent="-457200" algn="l">
              <a:buFont typeface="Arial" panose="020B0604020202020204" pitchFamily="34" charset="0"/>
              <a:buChar char="•"/>
            </a:pPr>
            <a:r>
              <a:rPr lang="en-US" sz="1200" dirty="0"/>
              <a:t>Is there a conservative way to extrapolate to meet high wind requirements?</a:t>
            </a:r>
          </a:p>
          <a:p>
            <a:pPr marL="914400" lvl="1" indent="-457200" algn="l">
              <a:buFont typeface="Arial" panose="020B0604020202020204" pitchFamily="34" charset="0"/>
              <a:buChar char="•"/>
            </a:pPr>
            <a:r>
              <a:rPr lang="en-US" sz="1200" dirty="0"/>
              <a:t>Is there technical rationale to change the averaging time 1-min versus 10-min?</a:t>
            </a:r>
          </a:p>
          <a:p>
            <a:pPr marL="914400" lvl="1" indent="-457200" algn="l">
              <a:buFont typeface="Arial" panose="020B0604020202020204" pitchFamily="34" charset="0"/>
              <a:buChar char="•"/>
            </a:pPr>
            <a:r>
              <a:rPr lang="en-US" sz="1200" dirty="0"/>
              <a:t>How to get data on turbine failure as a function of duration test?</a:t>
            </a:r>
          </a:p>
          <a:p>
            <a:pPr marL="914400" lvl="1" indent="-457200" algn="l">
              <a:buFont typeface="Arial" panose="020B0604020202020204" pitchFamily="34" charset="0"/>
              <a:buChar char="•"/>
            </a:pPr>
            <a:r>
              <a:rPr lang="en-US" sz="1200" dirty="0"/>
              <a:t>Set baseline for off-grid duration research and testing. </a:t>
            </a:r>
          </a:p>
          <a:p>
            <a:pPr marL="914400" lvl="1" indent="-457200" algn="l">
              <a:buFont typeface="Arial" panose="020B0604020202020204" pitchFamily="34" charset="0"/>
              <a:buChar char="•"/>
            </a:pPr>
            <a:r>
              <a:rPr lang="en-US" sz="1200" dirty="0"/>
              <a:t>What are the design implications of new duration test requirements?</a:t>
            </a:r>
          </a:p>
          <a:p>
            <a:pPr marL="914400" lvl="1" indent="-457200" algn="l">
              <a:buFont typeface="Arial" panose="020B0604020202020204" pitchFamily="34" charset="0"/>
              <a:buChar char="•"/>
            </a:pPr>
            <a:r>
              <a:rPr lang="en-US" sz="1200" dirty="0"/>
              <a:t>Phased certification, safety and function, power performance and acoustics to get a ‘limited’ certification, then complete duration test.</a:t>
            </a:r>
          </a:p>
          <a:p>
            <a:pPr marL="914400" lvl="1" indent="-457200" algn="l">
              <a:buFont typeface="Arial" panose="020B0604020202020204" pitchFamily="34" charset="0"/>
              <a:buChar char="•"/>
            </a:pPr>
            <a:r>
              <a:rPr lang="en-US" sz="1200" dirty="0"/>
              <a:t>Do high wind speed requirements </a:t>
            </a:r>
            <a:r>
              <a:rPr lang="en-US" sz="1200" dirty="0" err="1"/>
              <a:t>implay</a:t>
            </a:r>
            <a:r>
              <a:rPr lang="en-US" sz="1200" dirty="0"/>
              <a:t> a need to demonstrate control?</a:t>
            </a:r>
          </a:p>
          <a:p>
            <a:pPr marL="914400" lvl="1" indent="-457200" algn="l">
              <a:buFont typeface="Arial" panose="020B0604020202020204" pitchFamily="34" charset="0"/>
              <a:buChar char="•"/>
            </a:pPr>
            <a:r>
              <a:rPr lang="en-US" sz="1200" dirty="0"/>
              <a:t>Gather more test data at high turbulent sites such as Beech Mountain,, simple test with </a:t>
            </a:r>
            <a:r>
              <a:rPr lang="en-US" sz="1200" dirty="0" err="1"/>
              <a:t>kkWh</a:t>
            </a:r>
            <a:r>
              <a:rPr lang="en-US" sz="1200" dirty="0"/>
              <a:t> meter and nearby anemometer</a:t>
            </a:r>
          </a:p>
          <a:p>
            <a:pPr marL="914400" lvl="1" indent="-457200" algn="l">
              <a:buFont typeface="Arial" panose="020B0604020202020204" pitchFamily="34" charset="0"/>
              <a:buChar char="•"/>
            </a:pPr>
            <a:r>
              <a:rPr lang="en-US" sz="1200" dirty="0"/>
              <a:t>Need experience with expanded and challenging environmental conditions such as dust, erosion of blades, salt water, icing, </a:t>
            </a:r>
            <a:r>
              <a:rPr lang="en-US" sz="1200" dirty="0" err="1"/>
              <a:t>etc</a:t>
            </a:r>
            <a:endParaRPr lang="en-US" sz="1200" dirty="0"/>
          </a:p>
          <a:p>
            <a:pPr marL="0" indent="0">
              <a:buNone/>
            </a:pPr>
            <a:r>
              <a:rPr lang="en-US" sz="1200" dirty="0"/>
              <a:t>Task 41 partners </a:t>
            </a:r>
          </a:p>
          <a:p>
            <a:pPr marL="1028700" lvl="1" indent="-571500">
              <a:buFont typeface="Arial" panose="020B0604020202020204" pitchFamily="34" charset="0"/>
              <a:buChar char="•"/>
            </a:pPr>
            <a:r>
              <a:rPr lang="en-US" sz="1200" dirty="0"/>
              <a:t>Test laboratories and certification bodies</a:t>
            </a:r>
          </a:p>
          <a:p>
            <a:pPr marL="1485900" lvl="2" indent="-571500"/>
            <a:r>
              <a:rPr lang="en-US" sz="1200" dirty="0"/>
              <a:t>Spain CIEMAT data may be available, need to check with OEM and conduct site assessment</a:t>
            </a:r>
          </a:p>
          <a:p>
            <a:pPr marL="1485900" lvl="2" indent="-571500"/>
            <a:r>
              <a:rPr lang="en-US" sz="1200" dirty="0"/>
              <a:t>U.S. SWCC</a:t>
            </a:r>
          </a:p>
          <a:p>
            <a:pPr marL="1485900" lvl="2" indent="-571500"/>
            <a:r>
              <a:rPr lang="en-US" sz="1200" dirty="0"/>
              <a:t>U.K. TUV-NEL</a:t>
            </a:r>
          </a:p>
          <a:p>
            <a:pPr marL="1028700" lvl="1" indent="-571500">
              <a:buFont typeface="Arial" panose="020B0604020202020204" pitchFamily="34" charset="0"/>
              <a:buChar char="•"/>
            </a:pPr>
            <a:r>
              <a:rPr lang="en-US" sz="1200" dirty="0"/>
              <a:t>Manufacturers</a:t>
            </a:r>
          </a:p>
          <a:p>
            <a:pPr marL="1485900" lvl="2" indent="-571500"/>
            <a:r>
              <a:rPr lang="en-US" sz="1200" dirty="0"/>
              <a:t>Endurance – no longer commercially available</a:t>
            </a:r>
          </a:p>
          <a:p>
            <a:pPr marL="1485900" lvl="2" indent="-571500"/>
            <a:r>
              <a:rPr lang="en-US" sz="1200" dirty="0" err="1"/>
              <a:t>Enbreeze</a:t>
            </a:r>
            <a:r>
              <a:rPr lang="en-US" sz="1200" dirty="0"/>
              <a:t> – new turbine designer</a:t>
            </a:r>
          </a:p>
          <a:p>
            <a:pPr marL="57150" indent="0">
              <a:buNone/>
            </a:pPr>
            <a:endParaRPr lang="en-US" sz="1200" dirty="0"/>
          </a:p>
          <a:p>
            <a:pPr marL="914400" lvl="1" indent="-457200" algn="l">
              <a:buFont typeface="Arial" panose="020B0604020202020204" pitchFamily="34" charset="0"/>
              <a:buChar char="•"/>
            </a:pPr>
            <a:endParaRPr lang="en-US" sz="1200" dirty="0"/>
          </a:p>
          <a:p>
            <a:pPr marL="914400" lvl="1" indent="-457200" algn="l">
              <a:buFont typeface="Arial" panose="020B0604020202020204" pitchFamily="34" charset="0"/>
              <a:buChar char="•"/>
            </a:pPr>
            <a:endParaRPr lang="en-US" sz="1200" dirty="0"/>
          </a:p>
        </p:txBody>
      </p:sp>
    </p:spTree>
    <p:extLst>
      <p:ext uri="{BB962C8B-B14F-4D97-AF65-F5344CB8AC3E}">
        <p14:creationId xmlns:p14="http://schemas.microsoft.com/office/powerpoint/2010/main" val="410105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0"/>
            <a:ext cx="7772400" cy="685800"/>
          </a:xfrm>
        </p:spPr>
        <p:txBody>
          <a:bodyPr vert="horz" lIns="91440" tIns="45720" rIns="91440" bIns="45720" rtlCol="0">
            <a:normAutofit/>
          </a:bodyPr>
          <a:lstStyle/>
          <a:p>
            <a:pPr>
              <a:spcBef>
                <a:spcPct val="20000"/>
              </a:spcBef>
            </a:pPr>
            <a:r>
              <a:rPr lang="en-US" sz="3000" dirty="0">
                <a:ea typeface="+mn-ea"/>
                <a:cs typeface="+mn-cs"/>
              </a:rPr>
              <a:t>Power Performance Testing</a:t>
            </a:r>
          </a:p>
        </p:txBody>
      </p:sp>
      <p:sp>
        <p:nvSpPr>
          <p:cNvPr id="3" name="Subtitle 2"/>
          <p:cNvSpPr>
            <a:spLocks noGrp="1"/>
          </p:cNvSpPr>
          <p:nvPr>
            <p:ph type="subTitle" idx="1"/>
          </p:nvPr>
        </p:nvSpPr>
        <p:spPr>
          <a:xfrm>
            <a:off x="533400" y="1600200"/>
            <a:ext cx="8229600" cy="4038600"/>
          </a:xfrm>
        </p:spPr>
        <p:txBody>
          <a:bodyPr>
            <a:normAutofit/>
          </a:bodyPr>
          <a:lstStyle/>
          <a:p>
            <a:pPr algn="l"/>
            <a:r>
              <a:rPr lang="en-US" dirty="0"/>
              <a:t>	</a:t>
            </a:r>
          </a:p>
        </p:txBody>
      </p:sp>
      <p:sp>
        <p:nvSpPr>
          <p:cNvPr id="4" name="Title 1"/>
          <p:cNvSpPr txBox="1">
            <a:spLocks/>
          </p:cNvSpPr>
          <p:nvPr/>
        </p:nvSpPr>
        <p:spPr>
          <a:xfrm>
            <a:off x="746975" y="1600200"/>
            <a:ext cx="7772400" cy="4724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5" name="Title 1"/>
          <p:cNvSpPr txBox="1">
            <a:spLocks/>
          </p:cNvSpPr>
          <p:nvPr/>
        </p:nvSpPr>
        <p:spPr>
          <a:xfrm>
            <a:off x="49436" y="685800"/>
            <a:ext cx="8942164" cy="5638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200" dirty="0">
                <a:latin typeface="+mn-lt"/>
              </a:rPr>
              <a:t>Goal</a:t>
            </a:r>
          </a:p>
          <a:p>
            <a:pPr marL="1028700" lvl="1" indent="-571500">
              <a:buFont typeface="Arial" panose="020B0604020202020204" pitchFamily="34" charset="0"/>
              <a:buChar char="•"/>
            </a:pPr>
            <a:r>
              <a:rPr lang="en-US" sz="1200" dirty="0"/>
              <a:t>Develop comparable results on the power produced by wind turbines. Provide a baseline for estimating annual energy production</a:t>
            </a:r>
          </a:p>
          <a:p>
            <a:pPr marL="1028700" lvl="1" indent="-571500">
              <a:buFont typeface="Arial" panose="020B0604020202020204" pitchFamily="34" charset="0"/>
              <a:buChar char="•"/>
            </a:pPr>
            <a:r>
              <a:rPr lang="en-US" sz="1200" dirty="0"/>
              <a:t>Provide a baseline for organizing data for acoustic testing</a:t>
            </a:r>
          </a:p>
          <a:p>
            <a:pPr marL="1028700" lvl="1" indent="-571500">
              <a:buFont typeface="Arial" panose="020B0604020202020204" pitchFamily="34" charset="0"/>
              <a:buChar char="•"/>
            </a:pPr>
            <a:r>
              <a:rPr lang="en-US" sz="1200" dirty="0"/>
              <a:t>Leveraging existing IEC 61400-12-1 as baseline and drafting unique requirements for distributed wind turbines</a:t>
            </a:r>
          </a:p>
          <a:p>
            <a:pPr algn="l"/>
            <a:r>
              <a:rPr lang="en-US" sz="1200" dirty="0">
                <a:latin typeface="+mn-lt"/>
              </a:rPr>
              <a:t>Problem</a:t>
            </a:r>
            <a:endParaRPr lang="en-US" sz="1200" dirty="0"/>
          </a:p>
          <a:p>
            <a:pPr marL="1028700" lvl="1" indent="-571500">
              <a:buFont typeface="Arial" panose="020B0604020202020204" pitchFamily="34" charset="0"/>
              <a:buChar char="•"/>
            </a:pPr>
            <a:r>
              <a:rPr lang="en-US" sz="1200" dirty="0"/>
              <a:t>Current certified power curves are measured in areas where wind blockages are minimized, which is typical of accredited and formal unaccredited test sites. And while this helps create comparable results for different wind turbines, it implies that consumers should see annual energy production found in unobstructed sites</a:t>
            </a:r>
          </a:p>
          <a:p>
            <a:pPr marL="1028700" lvl="1" indent="-571500">
              <a:buFont typeface="Arial" panose="020B0604020202020204" pitchFamily="34" charset="0"/>
              <a:buChar char="•"/>
            </a:pPr>
            <a:r>
              <a:rPr lang="en-US" sz="1200" dirty="0"/>
              <a:t>No real measured results showing range of turbine production and performance</a:t>
            </a:r>
          </a:p>
          <a:p>
            <a:pPr marL="1028700" lvl="1" indent="-571500">
              <a:buFont typeface="Arial" panose="020B0604020202020204" pitchFamily="34" charset="0"/>
              <a:buChar char="•"/>
            </a:pPr>
            <a:r>
              <a:rPr lang="en-US" sz="1200" dirty="0"/>
              <a:t>Current testing requires expensive instrumentation such as calibrated anemometers </a:t>
            </a:r>
          </a:p>
          <a:p>
            <a:pPr algn="l"/>
            <a:r>
              <a:rPr lang="en-US" sz="1200" dirty="0">
                <a:latin typeface="+mn-lt"/>
              </a:rPr>
              <a:t>Research needs </a:t>
            </a:r>
            <a:endParaRPr lang="en-US" sz="1200" dirty="0"/>
          </a:p>
          <a:p>
            <a:pPr marL="1028700" lvl="1" indent="-571500">
              <a:buFont typeface="Arial" panose="020B0604020202020204" pitchFamily="34" charset="0"/>
              <a:buChar char="•"/>
            </a:pPr>
            <a:r>
              <a:rPr lang="en-US" sz="1200" dirty="0"/>
              <a:t>Results should include  high turbulent results found for alpha of 0.2</a:t>
            </a:r>
          </a:p>
          <a:p>
            <a:pPr marL="1485900" lvl="2" indent="-571500">
              <a:buFont typeface="Arial" panose="020B0604020202020204" pitchFamily="34" charset="0"/>
              <a:buChar char="•"/>
            </a:pPr>
            <a:r>
              <a:rPr lang="en-US" sz="1200" dirty="0"/>
              <a:t>An easy approach is to analyze existing data sets for data  in ‘invalid sectors’</a:t>
            </a:r>
          </a:p>
          <a:p>
            <a:pPr marL="1943100" lvl="3" indent="-571500">
              <a:buFont typeface="Arial" panose="020B0604020202020204" pitchFamily="34" charset="0"/>
              <a:buChar char="•"/>
            </a:pPr>
            <a:r>
              <a:rPr lang="en-US" sz="1200" dirty="0"/>
              <a:t>How would invalid sector data influence the load spectrum?</a:t>
            </a:r>
          </a:p>
          <a:p>
            <a:pPr marL="1485900" lvl="2" indent="-571500">
              <a:buFont typeface="Arial" panose="020B0604020202020204" pitchFamily="34" charset="0"/>
              <a:buChar char="•"/>
            </a:pPr>
            <a:r>
              <a:rPr lang="en-US" sz="1200" dirty="0"/>
              <a:t>Analyze the effects of different averaging periods using existing data</a:t>
            </a:r>
          </a:p>
          <a:p>
            <a:pPr marL="1028700" lvl="1" indent="-571500">
              <a:buFont typeface="Arial" panose="020B0604020202020204" pitchFamily="34" charset="0"/>
              <a:buChar char="•"/>
            </a:pPr>
            <a:r>
              <a:rPr lang="en-US" sz="1200" dirty="0"/>
              <a:t>Develop a high and low turbulence intensity power curve showing a range in rating and annual energy production (city – high TI, country – low TI)</a:t>
            </a:r>
          </a:p>
          <a:p>
            <a:pPr marL="1028700" lvl="1" indent="-571500">
              <a:buFont typeface="Arial" panose="020B0604020202020204" pitchFamily="34" charset="0"/>
              <a:buChar char="•"/>
            </a:pPr>
            <a:r>
              <a:rPr lang="en-US" sz="1200" dirty="0"/>
              <a:t>Explore possibilities to reduce stringency for site calibration (likely a function of turbine size)</a:t>
            </a:r>
          </a:p>
          <a:p>
            <a:pPr marL="1028700" lvl="1" indent="-571500">
              <a:buFont typeface="Arial" panose="020B0604020202020204" pitchFamily="34" charset="0"/>
              <a:buChar char="•"/>
            </a:pPr>
            <a:r>
              <a:rPr lang="en-US" sz="1200" dirty="0"/>
              <a:t>Evaluate cost effective instrumentation and measurement strategies</a:t>
            </a:r>
          </a:p>
          <a:p>
            <a:pPr algn="l"/>
            <a:r>
              <a:rPr lang="en-US" sz="1200" dirty="0">
                <a:latin typeface="+mn-lt"/>
              </a:rPr>
              <a:t>Task 41 partners  - </a:t>
            </a:r>
            <a:r>
              <a:rPr lang="en-US" sz="1200" dirty="0"/>
              <a:t>test laboratories and certification bodies</a:t>
            </a:r>
          </a:p>
          <a:p>
            <a:pPr marL="1485900" lvl="2" indent="-571500">
              <a:buFont typeface="Arial" panose="020B0604020202020204" pitchFamily="34" charset="0"/>
              <a:buChar char="•"/>
            </a:pPr>
            <a:r>
              <a:rPr lang="en-US" sz="1200" dirty="0"/>
              <a:t>Denmark, Nordic </a:t>
            </a:r>
            <a:r>
              <a:rPr lang="en-US" sz="1200" dirty="0" err="1"/>
              <a:t>Folkecenter</a:t>
            </a:r>
            <a:r>
              <a:rPr lang="en-US" sz="1200" dirty="0"/>
              <a:t> </a:t>
            </a:r>
          </a:p>
          <a:p>
            <a:pPr marL="1485900" lvl="2" indent="-571500">
              <a:buFont typeface="Arial" panose="020B0604020202020204" pitchFamily="34" charset="0"/>
              <a:buChar char="•"/>
            </a:pPr>
            <a:r>
              <a:rPr lang="en-US" sz="1200" dirty="0"/>
              <a:t>Republic of Korea, KIER</a:t>
            </a:r>
          </a:p>
          <a:p>
            <a:pPr marL="1485900" lvl="2" indent="-571500">
              <a:buFont typeface="Arial" panose="020B0604020202020204" pitchFamily="34" charset="0"/>
              <a:buChar char="•"/>
            </a:pPr>
            <a:r>
              <a:rPr lang="en-US" sz="1200" dirty="0"/>
              <a:t>Spain, CIEMAT data may be available, need to check with OEM &amp; conduct site assessment</a:t>
            </a:r>
          </a:p>
          <a:p>
            <a:pPr marL="1485900" lvl="2" indent="-571500">
              <a:buFont typeface="Arial" panose="020B0604020202020204" pitchFamily="34" charset="0"/>
              <a:buChar char="•"/>
            </a:pPr>
            <a:r>
              <a:rPr lang="en-US" sz="1200" dirty="0"/>
              <a:t>U.S., SWCC</a:t>
            </a:r>
          </a:p>
          <a:p>
            <a:pPr marL="1028700" lvl="1" indent="-571500">
              <a:buFont typeface="Arial" panose="020B0604020202020204" pitchFamily="34" charset="0"/>
              <a:buChar char="•"/>
            </a:pPr>
            <a:r>
              <a:rPr lang="en-US" sz="1200" dirty="0"/>
              <a:t>Manufacturers</a:t>
            </a:r>
          </a:p>
          <a:p>
            <a:pPr marL="1485900" lvl="2" indent="-571500">
              <a:buFont typeface="Arial" panose="020B0604020202020204" pitchFamily="34" charset="0"/>
              <a:buChar char="•"/>
            </a:pPr>
            <a:r>
              <a:rPr lang="en-US" sz="1200" dirty="0"/>
              <a:t>Endurance – no longer commercially available</a:t>
            </a:r>
          </a:p>
          <a:p>
            <a:pPr marL="1485900" lvl="2" indent="-571500">
              <a:buFont typeface="Arial" panose="020B0604020202020204" pitchFamily="34" charset="0"/>
              <a:buChar char="•"/>
            </a:pPr>
            <a:r>
              <a:rPr lang="en-US" sz="1200" dirty="0" err="1"/>
              <a:t>Enbreeze</a:t>
            </a:r>
            <a:r>
              <a:rPr lang="en-US" sz="1200" dirty="0"/>
              <a:t> – new turbine designer</a:t>
            </a:r>
          </a:p>
          <a:p>
            <a:pPr algn="l"/>
            <a:endParaRPr lang="en-US" sz="1200" dirty="0">
              <a:latin typeface="+mn-lt"/>
            </a:endParaRPr>
          </a:p>
          <a:p>
            <a:pPr algn="l"/>
            <a:endParaRPr lang="en-US" sz="1200" dirty="0">
              <a:latin typeface="+mn-lt"/>
            </a:endParaRPr>
          </a:p>
        </p:txBody>
      </p:sp>
    </p:spTree>
    <p:extLst>
      <p:ext uri="{BB962C8B-B14F-4D97-AF65-F5344CB8AC3E}">
        <p14:creationId xmlns:p14="http://schemas.microsoft.com/office/powerpoint/2010/main" val="3051681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1669</TotalTime>
  <Words>2652</Words>
  <Application>Microsoft Office PowerPoint</Application>
  <PresentationFormat>On-screen Show (4:3)</PresentationFormat>
  <Paragraphs>365</Paragraphs>
  <Slides>23</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23</vt:i4>
      </vt:variant>
    </vt:vector>
  </HeadingPairs>
  <TitlesOfParts>
    <vt:vector size="27" baseType="lpstr">
      <vt:lpstr>Arial</vt:lpstr>
      <vt:lpstr>Calibri</vt:lpstr>
      <vt:lpstr>Office Theme</vt:lpstr>
      <vt:lpstr>Custom Design</vt:lpstr>
      <vt:lpstr>International Standards  Assessment Forum (ISAF)</vt:lpstr>
      <vt:lpstr>IEC 61400-2 Challenges</vt:lpstr>
      <vt:lpstr>ISAF Participants</vt:lpstr>
      <vt:lpstr>Proposed size: Micro Wind</vt:lpstr>
      <vt:lpstr>Proposed Size: Small Wind</vt:lpstr>
      <vt:lpstr>Proposed size: Small, big Wind</vt:lpstr>
      <vt:lpstr>Duration Testing</vt:lpstr>
      <vt:lpstr>Duration Testing</vt:lpstr>
      <vt:lpstr>Power Performance Testing</vt:lpstr>
      <vt:lpstr>Acoustic Testing</vt:lpstr>
      <vt:lpstr>SLM – Fatigue, Factor of Safety and Yaw Rate</vt:lpstr>
      <vt:lpstr>SLM – Fatigue, Factor of Safety and Yaw Rate (cont.)</vt:lpstr>
      <vt:lpstr>Tower Dynamics and Interactions</vt:lpstr>
      <vt:lpstr>FAST model</vt:lpstr>
      <vt:lpstr>Normal Turbulence Model</vt:lpstr>
      <vt:lpstr>VAWT Simplified Loads Methodology</vt:lpstr>
      <vt:lpstr>Future actions</vt:lpstr>
      <vt:lpstr>Future actions (cont.)</vt:lpstr>
      <vt:lpstr>Future actions (cont.)</vt:lpstr>
      <vt:lpstr>Other Ideas</vt:lpstr>
      <vt:lpstr>Compliance to IEC 61400-13 </vt:lpstr>
      <vt:lpstr>Next Steps</vt:lpstr>
      <vt:lpstr>IECRE SG554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(less than 5 m2?)</dc:title>
  <dc:creator>trudy</dc:creator>
  <cp:lastModifiedBy>Orrell, Alice</cp:lastModifiedBy>
  <cp:revision>112</cp:revision>
  <dcterms:created xsi:type="dcterms:W3CDTF">2019-06-27T08:49:50Z</dcterms:created>
  <dcterms:modified xsi:type="dcterms:W3CDTF">2019-07-15T17:52:08Z</dcterms:modified>
</cp:coreProperties>
</file>