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Lst>
  <p:notesMasterIdLst>
    <p:notesMasterId r:id="rId14"/>
  </p:notesMasterIdLst>
  <p:handoutMasterIdLst>
    <p:handoutMasterId r:id="rId15"/>
  </p:handoutMasterIdLst>
  <p:sldIdLst>
    <p:sldId id="262" r:id="rId5"/>
    <p:sldId id="277" r:id="rId6"/>
    <p:sldId id="278" r:id="rId7"/>
    <p:sldId id="279" r:id="rId8"/>
    <p:sldId id="280" r:id="rId9"/>
    <p:sldId id="282" r:id="rId10"/>
    <p:sldId id="283" r:id="rId11"/>
    <p:sldId id="276" r:id="rId12"/>
    <p:sldId id="275" r:id="rId13"/>
  </p:sldIdLst>
  <p:sldSz cx="9144000" cy="5143500" type="screen16x9"/>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0" userDrawn="1">
          <p15:clr>
            <a:srgbClr val="A4A3A4"/>
          </p15:clr>
        </p15:guide>
        <p15:guide id="2" pos="4944" userDrawn="1">
          <p15:clr>
            <a:srgbClr val="A4A3A4"/>
          </p15:clr>
        </p15:guide>
        <p15:guide id="3" orient="horz" pos="1720" userDrawn="1">
          <p15:clr>
            <a:srgbClr val="A4A3A4"/>
          </p15:clr>
        </p15:guide>
        <p15:guide id="4" orient="horz" pos="1620" userDrawn="1">
          <p15:clr>
            <a:srgbClr val="A4A3A4"/>
          </p15:clr>
        </p15:guide>
        <p15:guide id="5" pos="5602"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00">
          <p15:clr>
            <a:srgbClr val="A4A3A4"/>
          </p15:clr>
        </p15:guide>
        <p15:guide id="3" orient="horz" pos="3109">
          <p15:clr>
            <a:srgbClr val="A4A3A4"/>
          </p15:clr>
        </p15:guide>
        <p15:guide id="4"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Boman Hede" initials="CBH" lastIdx="3" clrIdx="0">
    <p:extLst>
      <p:ext uri="{19B8F6BF-5375-455C-9EA6-DF929625EA0E}">
        <p15:presenceInfo xmlns:p15="http://schemas.microsoft.com/office/powerpoint/2012/main" userId="S-1-5-21-4207196655-1284807994-987816898-923183" providerId="AD"/>
      </p:ext>
    </p:extLst>
  </p:cmAuthor>
  <p:cmAuthor id="2" name="Kirstine Dahlgaard" initials="KD" lastIdx="1" clrIdx="1">
    <p:extLst>
      <p:ext uri="{19B8F6BF-5375-455C-9EA6-DF929625EA0E}">
        <p15:presenceInfo xmlns:p15="http://schemas.microsoft.com/office/powerpoint/2012/main" userId="S-1-5-21-4207196655-1284807994-987816898-9508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FF"/>
    <a:srgbClr val="DA4622"/>
    <a:srgbClr val="376192"/>
    <a:srgbClr val="2B3D5A"/>
    <a:srgbClr val="F53A71"/>
    <a:srgbClr val="F7D555"/>
    <a:srgbClr val="E88938"/>
    <a:srgbClr val="752E1E"/>
    <a:srgbClr val="37AFB8"/>
    <a:srgbClr val="283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llemlayout 4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llemlayout 4 - Markering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51" autoAdjust="0"/>
    <p:restoredTop sz="97505" autoAdjust="0"/>
  </p:normalViewPr>
  <p:slideViewPr>
    <p:cSldViewPr snapToGrid="0" showGuides="1">
      <p:cViewPr varScale="1">
        <p:scale>
          <a:sx n="75" d="100"/>
          <a:sy n="75" d="100"/>
        </p:scale>
        <p:origin x="1408" y="36"/>
      </p:cViewPr>
      <p:guideLst>
        <p:guide orient="horz" pos="3140"/>
        <p:guide pos="4944"/>
        <p:guide orient="horz" pos="1720"/>
        <p:guide orient="horz" pos="1620"/>
        <p:guide pos="5602"/>
      </p:guideLst>
    </p:cSldViewPr>
  </p:slideViewPr>
  <p:outlineViewPr>
    <p:cViewPr>
      <p:scale>
        <a:sx n="33" d="100"/>
        <a:sy n="33" d="100"/>
      </p:scale>
      <p:origin x="0" y="-43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17" d="100"/>
          <a:sy n="117" d="100"/>
        </p:scale>
        <p:origin x="5132" y="64"/>
      </p:cViewPr>
      <p:guideLst>
        <p:guide orient="horz" pos="3126"/>
        <p:guide pos="2100"/>
        <p:guide orient="horz" pos="3109"/>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402B6714-7BAF-4DAF-8232-AA0EFD3D7F80}" type="datetimeFigureOut">
              <a:rPr lang="en-US" smtClean="0"/>
              <a:t>5/20/2022</a:t>
            </a:fld>
            <a:endParaRPr lang="en-US"/>
          </a:p>
        </p:txBody>
      </p:sp>
      <p:sp>
        <p:nvSpPr>
          <p:cNvPr id="4" name="Footer Placeholder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C71C4779-9F3B-4023-9A64-72230967F0CF}" type="slidenum">
              <a:rPr lang="en-US" smtClean="0"/>
              <a:t>‹#›</a:t>
            </a:fld>
            <a:endParaRPr lang="en-US"/>
          </a:p>
        </p:txBody>
      </p:sp>
    </p:spTree>
    <p:extLst>
      <p:ext uri="{BB962C8B-B14F-4D97-AF65-F5344CB8AC3E}">
        <p14:creationId xmlns:p14="http://schemas.microsoft.com/office/powerpoint/2010/main" val="1758114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272E4AE-A23F-4D9F-B4EF-A6ED45CEC049}" type="datetimeFigureOut">
              <a:rPr lang="en-GB" smtClean="0"/>
              <a:t>20/05/2022</a:t>
            </a:fld>
            <a:endParaRPr lang="en-GB"/>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E0649404-AEEE-4B4E-B616-1BC6E4EEEF5D}" type="slidenum">
              <a:rPr lang="en-GB" smtClean="0"/>
              <a:t>‹#›</a:t>
            </a:fld>
            <a:endParaRPr lang="en-GB"/>
          </a:p>
        </p:txBody>
      </p:sp>
    </p:spTree>
    <p:extLst>
      <p:ext uri="{BB962C8B-B14F-4D97-AF65-F5344CB8AC3E}">
        <p14:creationId xmlns:p14="http://schemas.microsoft.com/office/powerpoint/2010/main" val="317365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49404-AEEE-4B4E-B616-1BC6E4EEEF5D}" type="slidenum">
              <a:rPr lang="en-GB" smtClean="0"/>
              <a:t>1</a:t>
            </a:fld>
            <a:endParaRPr lang="en-GB"/>
          </a:p>
        </p:txBody>
      </p:sp>
    </p:spTree>
    <p:extLst>
      <p:ext uri="{BB962C8B-B14F-4D97-AF65-F5344CB8AC3E}">
        <p14:creationId xmlns:p14="http://schemas.microsoft.com/office/powerpoint/2010/main" val="865356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649404-AEEE-4B4E-B616-1BC6E4EEEF5D}" type="slidenum">
              <a:rPr lang="en-GB" smtClean="0"/>
              <a:t>2</a:t>
            </a:fld>
            <a:endParaRPr lang="en-GB"/>
          </a:p>
        </p:txBody>
      </p:sp>
    </p:spTree>
    <p:extLst>
      <p:ext uri="{BB962C8B-B14F-4D97-AF65-F5344CB8AC3E}">
        <p14:creationId xmlns:p14="http://schemas.microsoft.com/office/powerpoint/2010/main" val="2739119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E0649404-AEEE-4B4E-B616-1BC6E4EEEF5D}" type="slidenum">
              <a:rPr lang="en-GB" smtClean="0"/>
              <a:t>3</a:t>
            </a:fld>
            <a:endParaRPr lang="en-GB"/>
          </a:p>
        </p:txBody>
      </p:sp>
    </p:spTree>
    <p:extLst>
      <p:ext uri="{BB962C8B-B14F-4D97-AF65-F5344CB8AC3E}">
        <p14:creationId xmlns:p14="http://schemas.microsoft.com/office/powerpoint/2010/main" val="162571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649404-AEEE-4B4E-B616-1BC6E4EEEF5D}" type="slidenum">
              <a:rPr lang="en-GB" smtClean="0"/>
              <a:t>5</a:t>
            </a:fld>
            <a:endParaRPr lang="en-GB"/>
          </a:p>
        </p:txBody>
      </p:sp>
    </p:spTree>
    <p:extLst>
      <p:ext uri="{BB962C8B-B14F-4D97-AF65-F5344CB8AC3E}">
        <p14:creationId xmlns:p14="http://schemas.microsoft.com/office/powerpoint/2010/main" val="2439541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49404-AEEE-4B4E-B616-1BC6E4EEEF5D}" type="slidenum">
              <a:rPr lang="en-GB" smtClean="0"/>
              <a:t>7</a:t>
            </a:fld>
            <a:endParaRPr lang="en-GB"/>
          </a:p>
        </p:txBody>
      </p:sp>
    </p:spTree>
    <p:extLst>
      <p:ext uri="{BB962C8B-B14F-4D97-AF65-F5344CB8AC3E}">
        <p14:creationId xmlns:p14="http://schemas.microsoft.com/office/powerpoint/2010/main" val="342475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49404-AEEE-4B4E-B616-1BC6E4EEEF5D}" type="slidenum">
              <a:rPr lang="en-GB" smtClean="0"/>
              <a:t>8</a:t>
            </a:fld>
            <a:endParaRPr lang="en-GB"/>
          </a:p>
        </p:txBody>
      </p:sp>
    </p:spTree>
    <p:extLst>
      <p:ext uri="{BB962C8B-B14F-4D97-AF65-F5344CB8AC3E}">
        <p14:creationId xmlns:p14="http://schemas.microsoft.com/office/powerpoint/2010/main" val="25073163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Bottom">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1976"/>
            <a:ext cx="9144000" cy="5143500"/>
          </a:xfrm>
          <a:prstGeom prst="rect">
            <a:avLst/>
          </a:prstGeom>
        </p:spPr>
      </p:pic>
      <p:sp>
        <p:nvSpPr>
          <p:cNvPr id="3" name="Text Placeholder 2"/>
          <p:cNvSpPr>
            <a:spLocks noGrp="1"/>
          </p:cNvSpPr>
          <p:nvPr>
            <p:ph type="body" sz="quarter" idx="12" hasCustomPrompt="1"/>
          </p:nvPr>
        </p:nvSpPr>
        <p:spPr>
          <a:xfrm>
            <a:off x="285331" y="212016"/>
            <a:ext cx="8316913" cy="519694"/>
          </a:xfrm>
          <a:prstGeom prst="rect">
            <a:avLst/>
          </a:prstGeom>
        </p:spPr>
        <p:txBody>
          <a:bodyPr lIns="0" anchor="b" anchorCtr="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3200" b="1" kern="1200" baseline="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GB" dirty="0"/>
              <a:t>IEA Wind TCP</a:t>
            </a:r>
            <a:endParaRPr lang="en-US" dirty="0"/>
          </a:p>
        </p:txBody>
      </p:sp>
      <p:sp>
        <p:nvSpPr>
          <p:cNvPr id="5" name="Text Placeholder 4"/>
          <p:cNvSpPr>
            <a:spLocks noGrp="1"/>
          </p:cNvSpPr>
          <p:nvPr>
            <p:ph type="body" sz="quarter" idx="13" hasCustomPrompt="1"/>
          </p:nvPr>
        </p:nvSpPr>
        <p:spPr>
          <a:xfrm>
            <a:off x="285332" y="731406"/>
            <a:ext cx="3355015"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a:solidFill>
                  <a:schemeClr val="tx1"/>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Task XX Status Report</a:t>
            </a:r>
          </a:p>
        </p:txBody>
      </p:sp>
      <p:sp>
        <p:nvSpPr>
          <p:cNvPr id="22" name="Text Placeholder 4">
            <a:extLst>
              <a:ext uri="{FF2B5EF4-FFF2-40B4-BE49-F238E27FC236}">
                <a16:creationId xmlns:a16="http://schemas.microsoft.com/office/drawing/2014/main" id="{C9034874-11D5-DA4F-9B23-34D9DE8C6D01}"/>
              </a:ext>
            </a:extLst>
          </p:cNvPr>
          <p:cNvSpPr>
            <a:spLocks noGrp="1"/>
          </p:cNvSpPr>
          <p:nvPr>
            <p:ph type="body" sz="quarter" idx="14" hasCustomPrompt="1"/>
          </p:nvPr>
        </p:nvSpPr>
        <p:spPr>
          <a:xfrm>
            <a:off x="285332" y="1044521"/>
            <a:ext cx="8316912"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tx1"/>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Task name</a:t>
            </a:r>
          </a:p>
        </p:txBody>
      </p:sp>
      <p:grpSp>
        <p:nvGrpSpPr>
          <p:cNvPr id="6" name="Group 5"/>
          <p:cNvGrpSpPr/>
          <p:nvPr userDrawn="1"/>
        </p:nvGrpSpPr>
        <p:grpSpPr>
          <a:xfrm>
            <a:off x="0" y="4566602"/>
            <a:ext cx="9144000" cy="576898"/>
            <a:chOff x="0" y="4566602"/>
            <a:chExt cx="9144000" cy="576898"/>
          </a:xfrm>
        </p:grpSpPr>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4" name="Rectangle 3"/>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10" name="Text Placeholder 4">
            <a:extLst>
              <a:ext uri="{FF2B5EF4-FFF2-40B4-BE49-F238E27FC236}">
                <a16:creationId xmlns:a16="http://schemas.microsoft.com/office/drawing/2014/main" id="{C9034874-11D5-DA4F-9B23-34D9DE8C6D01}"/>
              </a:ext>
            </a:extLst>
          </p:cNvPr>
          <p:cNvSpPr>
            <a:spLocks noGrp="1"/>
          </p:cNvSpPr>
          <p:nvPr>
            <p:ph type="body" sz="quarter" idx="15" hasCustomPrompt="1"/>
          </p:nvPr>
        </p:nvSpPr>
        <p:spPr>
          <a:xfrm>
            <a:off x="285331" y="3772696"/>
            <a:ext cx="3530420"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tx1"/>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IEA Wind TCP ExCo 89, Online</a:t>
            </a:r>
          </a:p>
        </p:txBody>
      </p:sp>
      <p:sp>
        <p:nvSpPr>
          <p:cNvPr id="12" name="Text Placeholder 4">
            <a:extLst>
              <a:ext uri="{FF2B5EF4-FFF2-40B4-BE49-F238E27FC236}">
                <a16:creationId xmlns:a16="http://schemas.microsoft.com/office/drawing/2014/main" id="{C9034874-11D5-DA4F-9B23-34D9DE8C6D01}"/>
              </a:ext>
            </a:extLst>
          </p:cNvPr>
          <p:cNvSpPr>
            <a:spLocks noGrp="1"/>
          </p:cNvSpPr>
          <p:nvPr>
            <p:ph type="body" sz="quarter" idx="16" hasCustomPrompt="1"/>
          </p:nvPr>
        </p:nvSpPr>
        <p:spPr>
          <a:xfrm>
            <a:off x="285331" y="3465037"/>
            <a:ext cx="2092683"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tx1"/>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OA, Organization</a:t>
            </a:r>
          </a:p>
        </p:txBody>
      </p:sp>
      <p:sp>
        <p:nvSpPr>
          <p:cNvPr id="13" name="Text Placeholder 4">
            <a:extLst>
              <a:ext uri="{FF2B5EF4-FFF2-40B4-BE49-F238E27FC236}">
                <a16:creationId xmlns:a16="http://schemas.microsoft.com/office/drawing/2014/main" id="{C9034874-11D5-DA4F-9B23-34D9DE8C6D01}"/>
              </a:ext>
            </a:extLst>
          </p:cNvPr>
          <p:cNvSpPr>
            <a:spLocks noGrp="1"/>
          </p:cNvSpPr>
          <p:nvPr>
            <p:ph type="body" sz="quarter" idx="17" hasCustomPrompt="1"/>
          </p:nvPr>
        </p:nvSpPr>
        <p:spPr>
          <a:xfrm>
            <a:off x="285330" y="4084645"/>
            <a:ext cx="2092683" cy="306684"/>
          </a:xfrm>
          <a:prstGeom prst="rect">
            <a:avLst/>
          </a:prstGeom>
        </p:spPr>
        <p:txBody>
          <a:bodyPr lIns="0">
            <a:noAutofit/>
          </a:bodyPr>
          <a:lstStyle>
            <a:lvl1pPr marL="216000" marR="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tx1"/>
                </a:solidFill>
                <a:latin typeface="Calibri" panose="020F0502020204030204" pitchFamily="34" charset="0"/>
                <a:ea typeface="+mn-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Date</a:t>
            </a:r>
          </a:p>
        </p:txBody>
      </p:sp>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55437" y="141815"/>
            <a:ext cx="424599" cy="424599"/>
          </a:xfrm>
          <a:prstGeom prst="rect">
            <a:avLst/>
          </a:prstGeom>
        </p:spPr>
      </p:pic>
    </p:spTree>
    <p:extLst>
      <p:ext uri="{BB962C8B-B14F-4D97-AF65-F5344CB8AC3E}">
        <p14:creationId xmlns:p14="http://schemas.microsoft.com/office/powerpoint/2010/main" val="3517537838"/>
      </p:ext>
    </p:extLst>
  </p:cSld>
  <p:clrMapOvr>
    <a:masterClrMapping/>
  </p:clrMapOvr>
  <p:extLst>
    <p:ext uri="{DCECCB84-F9BA-43D5-87BE-67443E8EF086}">
      <p15:sldGuideLst xmlns:p15="http://schemas.microsoft.com/office/powerpoint/2012/main">
        <p15:guide id="1" pos="158" userDrawn="1">
          <p15:clr>
            <a:srgbClr val="FBAE40"/>
          </p15:clr>
        </p15:guide>
        <p15:guide id="2" orient="horz" pos="826" userDrawn="1">
          <p15:clr>
            <a:srgbClr val="FBAE40"/>
          </p15:clr>
        </p15:guide>
        <p15:guide id="3" pos="5602" userDrawn="1">
          <p15:clr>
            <a:srgbClr val="FBAE40"/>
          </p15:clr>
        </p15:guide>
        <p15:guide id="4" pos="539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441CA57-6943-9F41-9E1E-50E2F585B99E}"/>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5" name="Text Placeholder 4">
            <a:extLst>
              <a:ext uri="{FF2B5EF4-FFF2-40B4-BE49-F238E27FC236}">
                <a16:creationId xmlns:a16="http://schemas.microsoft.com/office/drawing/2014/main" id="{A26A7C0A-1BA5-C74C-BEC1-1A990858C7D9}"/>
              </a:ext>
            </a:extLst>
          </p:cNvPr>
          <p:cNvSpPr>
            <a:spLocks noGrp="1"/>
          </p:cNvSpPr>
          <p:nvPr>
            <p:ph type="body" sz="quarter" idx="13" hasCustomPrompt="1"/>
          </p:nvPr>
        </p:nvSpPr>
        <p:spPr>
          <a:xfrm>
            <a:off x="250825" y="779463"/>
            <a:ext cx="8316913" cy="3871118"/>
          </a:xfrm>
          <a:prstGeom prst="rect">
            <a:avLst/>
          </a:prstGeom>
        </p:spPr>
        <p:txBody>
          <a:bodyPr lIns="0"/>
          <a:lstStyle>
            <a:lvl1pPr marL="360000" indent="-179388">
              <a:spcBef>
                <a:spcPts val="1000"/>
              </a:spcBef>
              <a:buClr>
                <a:schemeClr val="tx1"/>
              </a:buClr>
              <a:buFont typeface="Arial" panose="020B0604020202020204" pitchFamily="34" charset="0"/>
              <a:buChar char="•"/>
              <a:defRPr sz="2000" baseline="0">
                <a:solidFill>
                  <a:schemeClr val="tx1"/>
                </a:solidFill>
                <a:latin typeface="Calibri" panose="020F0502020204030204" pitchFamily="34" charset="0"/>
                <a:cs typeface="Calibri" panose="020F0502020204030204" pitchFamily="34" charset="0"/>
              </a:defRPr>
            </a:lvl1pPr>
            <a:lvl2pPr marL="540000" indent="-180000">
              <a:buClr>
                <a:schemeClr val="tx1"/>
              </a:buClr>
              <a:buFont typeface="Arial" panose="020B0604020202020204" pitchFamily="34" charset="0"/>
              <a:buChar char="•"/>
              <a:defRPr sz="1800">
                <a:latin typeface="Calibri" panose="020F0502020204030204" pitchFamily="34" charset="0"/>
                <a:cs typeface="Calibri" panose="020F0502020204030204" pitchFamily="34" charset="0"/>
              </a:defRPr>
            </a:lvl2pPr>
            <a:lvl3pPr marL="719138" indent="-179388">
              <a:buClr>
                <a:schemeClr val="tx1"/>
              </a:buClr>
              <a:buFont typeface="Arial" panose="020B0604020202020204" pitchFamily="34" charset="0"/>
              <a:buChar char="•"/>
              <a:defRPr sz="1600">
                <a:latin typeface="Calibri" panose="020F0502020204030204" pitchFamily="34" charset="0"/>
                <a:cs typeface="Calibri" panose="020F0502020204030204" pitchFamily="34" charset="0"/>
              </a:defRPr>
            </a:lvl3pPr>
            <a:lvl4pPr marL="900113" indent="-180975">
              <a:spcBef>
                <a:spcPts val="500"/>
              </a:spcBef>
              <a:buClr>
                <a:schemeClr val="tx1"/>
              </a:buClr>
              <a:buFont typeface="Arial" panose="020B0604020202020204" pitchFamily="34" charset="0"/>
              <a:buChar char="•"/>
              <a:defRPr sz="1400">
                <a:latin typeface="Calibri" panose="020F0502020204030204" pitchFamily="34" charset="0"/>
                <a:cs typeface="Calibri" panose="020F0502020204030204" pitchFamily="34" charset="0"/>
              </a:defRPr>
            </a:lvl4pPr>
            <a:lvl5pPr marL="1080000" indent="-180000">
              <a:spcBef>
                <a:spcPts val="500"/>
              </a:spcBef>
              <a:buClr>
                <a:schemeClr val="tx1"/>
              </a:buClr>
              <a:buFont typeface="Arial" panose="020B0604020202020204" pitchFamily="34" charset="0"/>
              <a:buChar char="•"/>
              <a:defRPr sz="1200">
                <a:latin typeface="Calibri" panose="020F0502020204030204" pitchFamily="34" charset="0"/>
                <a:cs typeface="Calibri" panose="020F0502020204030204" pitchFamily="34" charset="0"/>
              </a:defRPr>
            </a:lvl5pPr>
          </a:lstStyle>
          <a:p>
            <a:pPr lvl="0"/>
            <a:r>
              <a:rPr lang="en-US" dirty="0"/>
              <a:t>Content slide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kstfelt 1"/>
          <p:cNvSpPr txBox="1"/>
          <p:nvPr userDrawn="1"/>
        </p:nvSpPr>
        <p:spPr>
          <a:xfrm>
            <a:off x="3740989" y="4650581"/>
            <a:ext cx="1449237" cy="369332"/>
          </a:xfrm>
          <a:prstGeom prst="rect">
            <a:avLst/>
          </a:prstGeom>
          <a:noFill/>
        </p:spPr>
        <p:txBody>
          <a:bodyPr wrap="square" rtlCol="0">
            <a:spAutoFit/>
          </a:bodyPr>
          <a:lstStyle/>
          <a:p>
            <a:pPr algn="ctr"/>
            <a:fld id="{7DECD76E-6F8E-4BCC-88CC-5A5F06EF190C}" type="slidenum">
              <a:rPr lang="en-GB" smtClean="0"/>
              <a:pPr algn="ct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5437" y="141815"/>
            <a:ext cx="424599" cy="424599"/>
          </a:xfrm>
          <a:prstGeom prst="rect">
            <a:avLst/>
          </a:prstGeom>
        </p:spPr>
      </p:pic>
      <p:sp>
        <p:nvSpPr>
          <p:cNvPr id="8" name="TextBox 7"/>
          <p:cNvSpPr txBox="1"/>
          <p:nvPr userDrawn="1"/>
        </p:nvSpPr>
        <p:spPr>
          <a:xfrm>
            <a:off x="8044727" y="566414"/>
            <a:ext cx="1046018" cy="276999"/>
          </a:xfrm>
          <a:prstGeom prst="rect">
            <a:avLst/>
          </a:prstGeom>
          <a:noFill/>
        </p:spPr>
        <p:txBody>
          <a:bodyPr wrap="square" rtlCol="0">
            <a:spAutoFit/>
          </a:bodyPr>
          <a:lstStyle/>
          <a:p>
            <a:r>
              <a:rPr lang="da-DK" sz="1200" b="1" dirty="0">
                <a:solidFill>
                  <a:schemeClr val="tx1"/>
                </a:solidFill>
                <a:latin typeface="Calibri" panose="020F0502020204030204" pitchFamily="34" charset="0"/>
                <a:cs typeface="Calibri" panose="020F0502020204030204" pitchFamily="34" charset="0"/>
              </a:rPr>
              <a:t>IEA</a:t>
            </a:r>
            <a:r>
              <a:rPr lang="da-DK" sz="1200" b="1" baseline="0" dirty="0">
                <a:solidFill>
                  <a:schemeClr val="tx1"/>
                </a:solidFill>
                <a:latin typeface="Calibri" panose="020F0502020204030204" pitchFamily="34" charset="0"/>
                <a:cs typeface="Calibri" panose="020F0502020204030204" pitchFamily="34" charset="0"/>
              </a:rPr>
              <a:t> Wind TCP</a:t>
            </a:r>
            <a:endParaRPr lang="da-DK" sz="12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3663072"/>
      </p:ext>
    </p:extLst>
  </p:cSld>
  <p:clrMapOvr>
    <a:masterClrMapping/>
  </p:clrMapOvr>
  <p:extLst>
    <p:ext uri="{DCECCB84-F9BA-43D5-87BE-67443E8EF086}">
      <p15:sldGuideLst xmlns:p15="http://schemas.microsoft.com/office/powerpoint/2012/main">
        <p15:guide id="1" orient="horz" pos="146" userDrawn="1">
          <p15:clr>
            <a:srgbClr val="FBAE40"/>
          </p15:clr>
        </p15:guide>
        <p15:guide id="2" pos="158" userDrawn="1">
          <p15:clr>
            <a:srgbClr val="FBAE40"/>
          </p15:clr>
        </p15:guide>
        <p15:guide id="3" orient="horz" pos="1620" userDrawn="1">
          <p15:clr>
            <a:srgbClr val="FBAE40"/>
          </p15:clr>
        </p15:guide>
        <p15:guide id="4" pos="5602" userDrawn="1">
          <p15:clr>
            <a:srgbClr val="FBAE40"/>
          </p15:clr>
        </p15:guide>
        <p15:guide id="5" pos="539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aph &amp; Key Poi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4C7B6C7-20A7-0644-AFFD-0DC74CEEAA6B}"/>
              </a:ext>
            </a:extLst>
          </p:cNvPr>
          <p:cNvSpPr>
            <a:spLocks noGrp="1"/>
          </p:cNvSpPr>
          <p:nvPr>
            <p:ph type="body" sz="quarter" idx="12" hasCustomPrompt="1"/>
          </p:nvPr>
        </p:nvSpPr>
        <p:spPr>
          <a:xfrm>
            <a:off x="250824" y="231775"/>
            <a:ext cx="8316913" cy="434767"/>
          </a:xfrm>
          <a:prstGeom prst="rect">
            <a:avLst/>
          </a:prstGeom>
        </p:spPr>
        <p:txBody>
          <a:bodyPr lIns="0">
            <a:noAutofit/>
          </a:bodyPr>
          <a:lstStyle>
            <a:lvl1pPr marL="0" indent="0">
              <a:buNone/>
              <a:defRPr lang="en-US" sz="2400" b="1"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Title – one line</a:t>
            </a:r>
          </a:p>
        </p:txBody>
      </p:sp>
      <p:sp>
        <p:nvSpPr>
          <p:cNvPr id="14" name="Text Placeholder 3">
            <a:extLst>
              <a:ext uri="{FF2B5EF4-FFF2-40B4-BE49-F238E27FC236}">
                <a16:creationId xmlns:a16="http://schemas.microsoft.com/office/drawing/2014/main" id="{83349B83-1EFF-784E-93D0-021CF6186D9A}"/>
              </a:ext>
            </a:extLst>
          </p:cNvPr>
          <p:cNvSpPr>
            <a:spLocks noGrp="1"/>
          </p:cNvSpPr>
          <p:nvPr>
            <p:ph type="body" sz="quarter" idx="13" hasCustomPrompt="1"/>
          </p:nvPr>
        </p:nvSpPr>
        <p:spPr>
          <a:xfrm>
            <a:off x="1416858" y="4420917"/>
            <a:ext cx="6431742" cy="434767"/>
          </a:xfrm>
          <a:prstGeom prst="rect">
            <a:avLst/>
          </a:prstGeom>
        </p:spPr>
        <p:txBody>
          <a:bodyPr lIns="0" anchor="ctr">
            <a:noAutofit/>
          </a:bodyPr>
          <a:lstStyle>
            <a:lvl1pPr marL="0" indent="0">
              <a:buNone/>
              <a:defRPr lang="en-US" sz="1600" b="0" kern="1200" baseline="0" dirty="0">
                <a:solidFill>
                  <a:schemeClr val="tx1"/>
                </a:solidFill>
                <a:uFill>
                  <a:solidFill>
                    <a:schemeClr val="tx2"/>
                  </a:solidFill>
                </a:uFill>
                <a:latin typeface="Calibri" panose="020F0502020204030204" pitchFamily="34" charset="0"/>
                <a:ea typeface="+mj-ea"/>
                <a:cs typeface="Calibri" panose="020F0502020204030204" pitchFamily="34" charset="0"/>
              </a:defRPr>
            </a:lvl1pPr>
          </a:lstStyle>
          <a:p>
            <a:pPr lvl="0"/>
            <a:r>
              <a:rPr lang="en-US" dirty="0"/>
              <a:t>Key point</a:t>
            </a:r>
          </a:p>
        </p:txBody>
      </p:sp>
      <p:sp>
        <p:nvSpPr>
          <p:cNvPr id="19" name="Text Placeholder 18">
            <a:extLst>
              <a:ext uri="{FF2B5EF4-FFF2-40B4-BE49-F238E27FC236}">
                <a16:creationId xmlns:a16="http://schemas.microsoft.com/office/drawing/2014/main" id="{9246A33C-4CCA-D94F-B63F-FDDF33C59417}"/>
              </a:ext>
            </a:extLst>
          </p:cNvPr>
          <p:cNvSpPr>
            <a:spLocks noGrp="1"/>
          </p:cNvSpPr>
          <p:nvPr>
            <p:ph type="body" sz="quarter" idx="14" hasCustomPrompt="1"/>
          </p:nvPr>
        </p:nvSpPr>
        <p:spPr>
          <a:xfrm>
            <a:off x="250825" y="728870"/>
            <a:ext cx="8316913" cy="284370"/>
          </a:xfrm>
          <a:prstGeom prst="rect">
            <a:avLst/>
          </a:prstGeom>
        </p:spPr>
        <p:txBody>
          <a:bodyPr/>
          <a:lstStyle>
            <a:lvl1pPr marL="0" indent="0" algn="ctr">
              <a:buNone/>
              <a:defRPr lang="en-US" sz="1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Graph title, centered</a:t>
            </a:r>
          </a:p>
        </p:txBody>
      </p:sp>
      <p:sp>
        <p:nvSpPr>
          <p:cNvPr id="3" name="Picture Placeholder 2"/>
          <p:cNvSpPr>
            <a:spLocks noGrp="1"/>
          </p:cNvSpPr>
          <p:nvPr>
            <p:ph type="pic" sz="quarter" idx="15"/>
          </p:nvPr>
        </p:nvSpPr>
        <p:spPr>
          <a:xfrm>
            <a:off x="844500" y="1075568"/>
            <a:ext cx="7576458" cy="3053747"/>
          </a:xfrm>
          <a:prstGeom prst="rect">
            <a:avLst/>
          </a:prstGeom>
        </p:spPr>
        <p:txBody>
          <a:bodyPr/>
          <a:lstStyle/>
          <a:p>
            <a:endParaRPr lang="en-GB" dirty="0"/>
          </a:p>
        </p:txBody>
      </p:sp>
      <p:sp>
        <p:nvSpPr>
          <p:cNvPr id="6" name="TextBox 5"/>
          <p:cNvSpPr txBox="1"/>
          <p:nvPr userDrawn="1"/>
        </p:nvSpPr>
        <p:spPr>
          <a:xfrm>
            <a:off x="8044727" y="566414"/>
            <a:ext cx="1046018" cy="276999"/>
          </a:xfrm>
          <a:prstGeom prst="rect">
            <a:avLst/>
          </a:prstGeom>
          <a:noFill/>
        </p:spPr>
        <p:txBody>
          <a:bodyPr wrap="square" rtlCol="0">
            <a:spAutoFit/>
          </a:bodyPr>
          <a:lstStyle/>
          <a:p>
            <a:r>
              <a:rPr lang="da-DK" sz="1200" b="1" dirty="0">
                <a:solidFill>
                  <a:schemeClr val="tx1"/>
                </a:solidFill>
                <a:latin typeface="Calibri" panose="020F0502020204030204" pitchFamily="34" charset="0"/>
                <a:cs typeface="Calibri" panose="020F0502020204030204" pitchFamily="34" charset="0"/>
              </a:rPr>
              <a:t>IEA</a:t>
            </a:r>
            <a:r>
              <a:rPr lang="da-DK" sz="1200" b="1" baseline="0" dirty="0">
                <a:solidFill>
                  <a:schemeClr val="tx1"/>
                </a:solidFill>
                <a:latin typeface="Calibri" panose="020F0502020204030204" pitchFamily="34" charset="0"/>
                <a:cs typeface="Calibri" panose="020F0502020204030204" pitchFamily="34" charset="0"/>
              </a:rPr>
              <a:t> Wind TCP</a:t>
            </a:r>
            <a:endParaRPr lang="da-DK" sz="1200" b="1"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5437" y="141815"/>
            <a:ext cx="424599" cy="424599"/>
          </a:xfrm>
          <a:prstGeom prst="rect">
            <a:avLst/>
          </a:prstGeom>
        </p:spPr>
      </p:pic>
    </p:spTree>
    <p:extLst>
      <p:ext uri="{BB962C8B-B14F-4D97-AF65-F5344CB8AC3E}">
        <p14:creationId xmlns:p14="http://schemas.microsoft.com/office/powerpoint/2010/main" val="277405737"/>
      </p:ext>
    </p:extLst>
  </p:cSld>
  <p:clrMapOvr>
    <a:masterClrMapping/>
  </p:clrMapOvr>
  <p:extLst>
    <p:ext uri="{DCECCB84-F9BA-43D5-87BE-67443E8EF086}">
      <p15:sldGuideLst xmlns:p15="http://schemas.microsoft.com/office/powerpoint/2012/main">
        <p15:guide id="1" pos="158" userDrawn="1">
          <p15:clr>
            <a:srgbClr val="FBAE40"/>
          </p15:clr>
        </p15:guide>
        <p15:guide id="2" pos="5602" userDrawn="1">
          <p15:clr>
            <a:srgbClr val="FBAE40"/>
          </p15:clr>
        </p15:guide>
        <p15:guide id="3" orient="horz" pos="146" userDrawn="1">
          <p15:clr>
            <a:srgbClr val="FBAE40"/>
          </p15:clr>
        </p15:guide>
        <p15:guide id="4" pos="53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D95F3DF4-8EA0-6440-9F6C-69B61C554843}"/>
              </a:ext>
            </a:extLst>
          </p:cNvPr>
          <p:cNvSpPr>
            <a:spLocks noGrp="1"/>
          </p:cNvSpPr>
          <p:nvPr>
            <p:ph type="body" sz="quarter" idx="12" hasCustomPrompt="1"/>
          </p:nvPr>
        </p:nvSpPr>
        <p:spPr>
          <a:xfrm>
            <a:off x="250825" y="936341"/>
            <a:ext cx="8316913" cy="519694"/>
          </a:xfrm>
          <a:prstGeom prst="rect">
            <a:avLst/>
          </a:prstGeom>
        </p:spPr>
        <p:txBody>
          <a:bodyPr lIns="0" anchor="b" anchorCtr="0">
            <a:noAutofit/>
          </a:bodyPr>
          <a:lstStyle>
            <a:lvl1pPr marL="0" marR="0" indent="0" algn="l" defTabSz="914400" rtl="0" eaLnBrk="1" fontAlgn="auto" latinLnBrk="0" hangingPunct="1">
              <a:lnSpc>
                <a:spcPct val="100000"/>
              </a:lnSpc>
              <a:spcBef>
                <a:spcPct val="0"/>
              </a:spcBef>
              <a:spcAft>
                <a:spcPts val="0"/>
              </a:spcAft>
              <a:buClr>
                <a:schemeClr val="bg1">
                  <a:lumMod val="65000"/>
                </a:schemeClr>
              </a:buClr>
              <a:buSzPct val="100000"/>
              <a:buFont typeface="Calibri" panose="020F0502020204030204" pitchFamily="34" charset="0"/>
              <a:buNone/>
              <a:tabLst/>
              <a:defRPr lang="en-US" sz="3200" b="1" kern="1200" dirty="0">
                <a:solidFill>
                  <a:schemeClr val="tx1"/>
                </a:solidFill>
                <a:latin typeface="Calibri" panose="020F0502020204030204" pitchFamily="34" charset="0"/>
                <a:ea typeface="+mj-ea"/>
                <a:cs typeface="Calibri" panose="020F0502020204030204" pitchFamily="34" charset="0"/>
              </a:defRPr>
            </a:lvl1pPr>
          </a:lstStyle>
          <a:p>
            <a:pPr marL="216000" marR="0" lvl="0" indent="-216000" algn="l" defTabSz="914400" rtl="0" eaLnBrk="1" fontAlgn="auto" latinLnBrk="0" hangingPunct="1">
              <a:lnSpc>
                <a:spcPct val="100000"/>
              </a:lnSpc>
              <a:spcBef>
                <a:spcPts val="2200"/>
              </a:spcBef>
              <a:spcAft>
                <a:spcPts val="0"/>
              </a:spcAft>
              <a:buClr>
                <a:schemeClr val="bg1">
                  <a:lumMod val="65000"/>
                </a:schemeClr>
              </a:buClr>
              <a:buSzPct val="100000"/>
              <a:buFont typeface="Calibri" panose="020F0502020204030204" pitchFamily="34" charset="0"/>
              <a:buNone/>
              <a:tabLst/>
              <a:defRPr/>
            </a:pPr>
            <a:r>
              <a:rPr lang="en-US" dirty="0"/>
              <a:t>Thank you!!!</a:t>
            </a:r>
          </a:p>
        </p:txBody>
      </p:sp>
      <p:grpSp>
        <p:nvGrpSpPr>
          <p:cNvPr id="5" name="Group 4"/>
          <p:cNvGrpSpPr/>
          <p:nvPr userDrawn="1"/>
        </p:nvGrpSpPr>
        <p:grpSpPr>
          <a:xfrm>
            <a:off x="0" y="4566602"/>
            <a:ext cx="9144000" cy="576898"/>
            <a:chOff x="0" y="4566602"/>
            <a:chExt cx="9144000" cy="576898"/>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566602"/>
              <a:ext cx="3509963" cy="576897"/>
            </a:xfrm>
            <a:prstGeom prst="rect">
              <a:avLst/>
            </a:prstGeom>
          </p:spPr>
        </p:pic>
        <p:sp>
          <p:nvSpPr>
            <p:cNvPr id="7" name="Rectangle 6"/>
            <p:cNvSpPr/>
            <p:nvPr userDrawn="1"/>
          </p:nvSpPr>
          <p:spPr>
            <a:xfrm>
              <a:off x="3362325" y="4566602"/>
              <a:ext cx="5781675" cy="576898"/>
            </a:xfrm>
            <a:prstGeom prst="rect">
              <a:avLst/>
            </a:prstGeom>
            <a:solidFill>
              <a:srgbClr val="004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latin typeface="Segoe UI" panose="020B0502040204020203" pitchFamily="34" charset="0"/>
                <a:cs typeface="Segoe UI" panose="020B0502040204020203" pitchFamily="34" charset="0"/>
              </a:endParaRPr>
            </a:p>
          </p:txBody>
        </p:sp>
      </p:grpSp>
      <p:sp>
        <p:nvSpPr>
          <p:cNvPr id="11" name="Text Placeholder 4">
            <a:extLst>
              <a:ext uri="{FF2B5EF4-FFF2-40B4-BE49-F238E27FC236}">
                <a16:creationId xmlns:a16="http://schemas.microsoft.com/office/drawing/2014/main" id="{835992F8-323D-EF4B-867E-02F746EE31C0}"/>
              </a:ext>
            </a:extLst>
          </p:cNvPr>
          <p:cNvSpPr>
            <a:spLocks noGrp="1"/>
          </p:cNvSpPr>
          <p:nvPr>
            <p:ph type="body" sz="quarter" idx="15" hasCustomPrompt="1"/>
          </p:nvPr>
        </p:nvSpPr>
        <p:spPr>
          <a:xfrm>
            <a:off x="250825" y="2813525"/>
            <a:ext cx="8251945" cy="1243766"/>
          </a:xfrm>
          <a:prstGeom prst="rect">
            <a:avLst/>
          </a:prstGeom>
        </p:spPr>
        <p:txBody>
          <a:bodyPr lIns="0">
            <a:noAutofit/>
          </a:bodyPr>
          <a:lstStyle>
            <a:lvl1pPr marL="0" marR="0" indent="0" algn="just"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0" indent="0" algn="just">
              <a:buNone/>
            </a:pPr>
            <a:r>
              <a:rPr lang="en-US" sz="1600" dirty="0">
                <a:solidFill>
                  <a:srgbClr val="000000"/>
                </a:solidFill>
                <a:cs typeface="Times New Roman" pitchFamily="18" charset="0"/>
              </a:rPr>
              <a:t>The IEA Wind TCP agreement, also known as the Implementing Agreement for Co-operation in the Research, Development, and Deployment of Wind Energy Systems, functions within a framework created by the International Energy Agency (IEA). Views, findings, and publications of IEA Wind do not necessarily represent the views or policies of the IEA Secretariat or of all its individual member countries.</a:t>
            </a:r>
            <a:endParaRPr lang="en-US" sz="1600" dirty="0"/>
          </a:p>
        </p:txBody>
      </p:sp>
      <p:sp>
        <p:nvSpPr>
          <p:cNvPr id="13" name="Text Placeholder 4">
            <a:extLst>
              <a:ext uri="{FF2B5EF4-FFF2-40B4-BE49-F238E27FC236}">
                <a16:creationId xmlns:a16="http://schemas.microsoft.com/office/drawing/2014/main" id="{835992F8-323D-EF4B-867E-02F746EE31C0}"/>
              </a:ext>
            </a:extLst>
          </p:cNvPr>
          <p:cNvSpPr>
            <a:spLocks noGrp="1"/>
          </p:cNvSpPr>
          <p:nvPr>
            <p:ph type="body" sz="quarter" idx="16" hasCustomPrompt="1"/>
          </p:nvPr>
        </p:nvSpPr>
        <p:spPr>
          <a:xfrm>
            <a:off x="250825" y="1771291"/>
            <a:ext cx="8251945" cy="627814"/>
          </a:xfrm>
          <a:prstGeom prst="rect">
            <a:avLst/>
          </a:prstGeom>
        </p:spPr>
        <p:txBody>
          <a:bodyPr lIns="0">
            <a:noAutofit/>
          </a:bodyPr>
          <a:lstStyle>
            <a:lvl1pPr marL="0" marR="0" indent="0" algn="l" defTabSz="914400" rtl="0" eaLnBrk="1" fontAlgn="auto" latinLnBrk="0" hangingPunct="1">
              <a:lnSpc>
                <a:spcPct val="100000"/>
              </a:lnSpc>
              <a:spcBef>
                <a:spcPts val="1000"/>
              </a:spcBef>
              <a:spcAft>
                <a:spcPts val="0"/>
              </a:spcAft>
              <a:buClr>
                <a:schemeClr val="bg1">
                  <a:lumMod val="65000"/>
                </a:schemeClr>
              </a:buClr>
              <a:buSzPct val="100000"/>
              <a:buFont typeface="Calibri" panose="020F0502020204030204" pitchFamily="34" charset="0"/>
              <a:buNone/>
              <a:tabLst/>
              <a:defRPr lang="en-US" sz="1600" kern="1200" baseline="0" dirty="0" smtClean="0">
                <a:solidFill>
                  <a:schemeClr val="bg1">
                    <a:lumMod val="50000"/>
                  </a:schemeClr>
                </a:solidFill>
                <a:latin typeface="Calibri" panose="020F0502020204030204" pitchFamily="34" charset="0"/>
                <a:ea typeface="+mn-ea"/>
                <a:cs typeface="Calibri" panose="020F0502020204030204" pitchFamily="34" charset="0"/>
              </a:defRPr>
            </a:lvl1pPr>
          </a:lstStyle>
          <a:p>
            <a:pPr marL="0" indent="0" algn="just">
              <a:buNone/>
            </a:pPr>
            <a:r>
              <a:rPr lang="en-US" sz="1600" dirty="0">
                <a:solidFill>
                  <a:srgbClr val="000000"/>
                </a:solidFill>
                <a:cs typeface="Times New Roman" pitchFamily="18" charset="0"/>
              </a:rPr>
              <a:t>OA Contact information</a:t>
            </a:r>
          </a:p>
          <a:p>
            <a:pPr marL="0" indent="0" algn="just">
              <a:buNone/>
            </a:pPr>
            <a:r>
              <a:rPr lang="en-US" sz="1600" dirty="0">
                <a:solidFill>
                  <a:srgbClr val="000000"/>
                </a:solidFill>
                <a:cs typeface="Times New Roman" pitchFamily="18" charset="0"/>
              </a:rPr>
              <a:t>OA Contact information</a:t>
            </a:r>
            <a:endParaRPr lang="en-US" sz="1600"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55437" y="141815"/>
            <a:ext cx="424599" cy="424599"/>
          </a:xfrm>
          <a:prstGeom prst="rect">
            <a:avLst/>
          </a:prstGeom>
        </p:spPr>
      </p:pic>
      <p:sp>
        <p:nvSpPr>
          <p:cNvPr id="9" name="TextBox 8"/>
          <p:cNvSpPr txBox="1"/>
          <p:nvPr userDrawn="1"/>
        </p:nvSpPr>
        <p:spPr>
          <a:xfrm>
            <a:off x="8043644" y="566414"/>
            <a:ext cx="1048184" cy="276999"/>
          </a:xfrm>
          <a:prstGeom prst="rect">
            <a:avLst/>
          </a:prstGeom>
          <a:noFill/>
        </p:spPr>
        <p:txBody>
          <a:bodyPr wrap="square" rtlCol="0">
            <a:spAutoFit/>
          </a:bodyPr>
          <a:lstStyle/>
          <a:p>
            <a:r>
              <a:rPr lang="da-DK" sz="1200" b="1" dirty="0">
                <a:solidFill>
                  <a:schemeClr val="tx1"/>
                </a:solidFill>
                <a:latin typeface="Calibri" panose="020F0502020204030204" pitchFamily="34" charset="0"/>
                <a:cs typeface="Calibri" panose="020F0502020204030204" pitchFamily="34" charset="0"/>
              </a:rPr>
              <a:t>IEA</a:t>
            </a:r>
            <a:r>
              <a:rPr lang="da-DK" sz="1200" b="1" baseline="0" dirty="0">
                <a:solidFill>
                  <a:schemeClr val="tx1"/>
                </a:solidFill>
                <a:latin typeface="Calibri" panose="020F0502020204030204" pitchFamily="34" charset="0"/>
                <a:cs typeface="Calibri" panose="020F0502020204030204" pitchFamily="34" charset="0"/>
              </a:rPr>
              <a:t> Wind TCP</a:t>
            </a:r>
            <a:endParaRPr lang="da-DK" sz="1200" b="1" dirty="0">
              <a:solidFill>
                <a:schemeClr val="tx1"/>
              </a:solidFill>
              <a:latin typeface="Calibri" panose="020F0502020204030204" pitchFamily="34" charset="0"/>
              <a:cs typeface="Calibri" panose="020F0502020204030204" pitchFamily="34" charset="0"/>
            </a:endParaRPr>
          </a:p>
        </p:txBody>
      </p:sp>
    </p:spTree>
  </p:cSld>
  <p:clrMapOvr>
    <a:masterClrMapping/>
  </p:clrMapOvr>
  <p:extLst>
    <p:ext uri="{DCECCB84-F9BA-43D5-87BE-67443E8EF086}">
      <p15:sldGuideLst xmlns:p15="http://schemas.microsoft.com/office/powerpoint/2012/main">
        <p15:guide id="1" pos="158" userDrawn="1">
          <p15:clr>
            <a:srgbClr val="FBAE40"/>
          </p15:clr>
        </p15:guide>
        <p15:guide id="2" pos="539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735107"/>
      </p:ext>
    </p:extLst>
  </p:cSld>
  <p:clrMap bg1="lt1" tx1="dk1" bg2="lt2" tx2="dk2" accent1="accent1" accent2="accent2" accent3="accent3" accent4="accent4" accent5="accent5" accent6="accent6" hlink="hlink" folHlink="folHlink"/>
  <p:sldLayoutIdLst>
    <p:sldLayoutId id="2147483684" r:id="rId1"/>
    <p:sldLayoutId id="2147483704" r:id="rId2"/>
    <p:sldLayoutId id="2147483703" r:id="rId3"/>
    <p:sldLayoutId id="2147483708" r:id="rId4"/>
  </p:sldLayoutIdLst>
  <p:hf hdr="0" ftr="0" dt="0"/>
  <p:txStyles>
    <p:titleStyle>
      <a:lvl1pPr algn="l" defTabSz="914400" rtl="0" eaLnBrk="1" latinLnBrk="0" hangingPunct="1">
        <a:spcBef>
          <a:spcPct val="0"/>
        </a:spcBef>
        <a:buNone/>
        <a:defRPr sz="3600" b="1" kern="1200">
          <a:solidFill>
            <a:schemeClr val="tx1"/>
          </a:solidFill>
          <a:latin typeface="+mj-lt"/>
          <a:ea typeface="+mj-ea"/>
          <a:cs typeface="+mj-cs"/>
        </a:defRPr>
      </a:lvl1pPr>
    </p:titleStyle>
    <p:bodyStyle>
      <a:lvl1pPr marL="216000" indent="-216000" algn="l" defTabSz="914400" rtl="0" eaLnBrk="1" latinLnBrk="0" hangingPunct="1">
        <a:spcBef>
          <a:spcPts val="2200"/>
        </a:spcBef>
        <a:buClr>
          <a:schemeClr val="bg1">
            <a:lumMod val="65000"/>
          </a:schemeClr>
        </a:buClr>
        <a:buSzPct val="100000"/>
        <a:buFont typeface="Calibri" panose="020F0502020204030204" pitchFamily="34" charset="0"/>
        <a:buChar char="•"/>
        <a:defRPr sz="1800" kern="1200">
          <a:solidFill>
            <a:schemeClr val="tx1"/>
          </a:solidFill>
          <a:latin typeface="+mn-lt"/>
          <a:ea typeface="+mn-ea"/>
          <a:cs typeface="+mn-cs"/>
        </a:defRPr>
      </a:lvl1pPr>
      <a:lvl2pPr marL="540000" indent="-180000" algn="l" defTabSz="914400" rtl="0" eaLnBrk="1" latinLnBrk="0" hangingPunct="1">
        <a:spcBef>
          <a:spcPts val="500"/>
        </a:spcBef>
        <a:buClr>
          <a:schemeClr val="bg1">
            <a:lumMod val="65000"/>
          </a:schemeClr>
        </a:buClr>
        <a:buSzPct val="100000"/>
        <a:buFont typeface="Segoe UI" panose="020B0502040204020203" pitchFamily="34" charset="0"/>
        <a:buChar char="-"/>
        <a:defRPr sz="1600" kern="1200">
          <a:solidFill>
            <a:schemeClr val="tx1"/>
          </a:solidFill>
          <a:latin typeface="+mn-lt"/>
          <a:ea typeface="+mn-ea"/>
          <a:cs typeface="+mn-cs"/>
        </a:defRPr>
      </a:lvl2pPr>
      <a:lvl3pPr marL="756000" indent="-180000" algn="l" defTabSz="914400" rtl="0" eaLnBrk="1" latinLnBrk="0" hangingPunct="1">
        <a:spcBef>
          <a:spcPts val="500"/>
        </a:spcBef>
        <a:buClr>
          <a:schemeClr val="bg1">
            <a:lumMod val="75000"/>
          </a:schemeClr>
        </a:buClr>
        <a:buFont typeface="Segoe UI" panose="020B0502040204020203"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am10.safelinks.protection.outlook.com/?url=https://www.springer.com/gp/book/9789811625084&amp;amp;data=04|01|Suzanne.Tegen@colostate.edu|14815e0daa984c9738b408d90d451585|afb58802ff7a4bb1ab21367ff2ecfc8b|0|0|637555412661132890|Unknown|TWFpbGZsb3d8eyJWIjoiMC4wLjAwMDAiLCJQIjoiV2luMzIiLCJBTiI6Ik1haWwiLCJXVCI6Mn0%3D|1000&amp;amp;sdata=v1OOlkk9enQIHZNb0vrvu0l7iUS%2BZsq7/ZIs9Qe8314%3D&amp;amp;reserved=0"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rotect-eu.mimecast.com/s/PBDNCgLglcnjmAxhNTwPp?domain=celticseacluster.com/" TargetMode="Externa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a:xfrm>
            <a:off x="285331" y="212016"/>
            <a:ext cx="7245459" cy="519390"/>
          </a:xfrm>
        </p:spPr>
        <p:txBody>
          <a:bodyPr/>
          <a:lstStyle/>
          <a:p>
            <a:endParaRPr lang="en-GB" dirty="0"/>
          </a:p>
        </p:txBody>
      </p:sp>
      <p:sp>
        <p:nvSpPr>
          <p:cNvPr id="3" name="Pladsholder til tekst 2"/>
          <p:cNvSpPr>
            <a:spLocks noGrp="1"/>
          </p:cNvSpPr>
          <p:nvPr>
            <p:ph type="body" sz="quarter" idx="13"/>
          </p:nvPr>
        </p:nvSpPr>
        <p:spPr/>
        <p:txBody>
          <a:bodyPr/>
          <a:lstStyle/>
          <a:p>
            <a:r>
              <a:rPr lang="en-GB" dirty="0"/>
              <a:t>Task 28 Status Report</a:t>
            </a:r>
          </a:p>
        </p:txBody>
      </p:sp>
      <p:sp>
        <p:nvSpPr>
          <p:cNvPr id="4" name="Pladsholder til tekst 3"/>
          <p:cNvSpPr>
            <a:spLocks noGrp="1"/>
          </p:cNvSpPr>
          <p:nvPr>
            <p:ph type="body" sz="quarter" idx="14"/>
          </p:nvPr>
        </p:nvSpPr>
        <p:spPr/>
        <p:txBody>
          <a:bodyPr/>
          <a:lstStyle/>
          <a:p>
            <a:r>
              <a:rPr lang="en-US" sz="1600" dirty="0"/>
              <a:t>The Social Science of Wind Energy Acceptance</a:t>
            </a:r>
            <a:endParaRPr lang="en-US" sz="2800" dirty="0"/>
          </a:p>
          <a:p>
            <a:endParaRPr lang="en-GB" dirty="0"/>
          </a:p>
        </p:txBody>
      </p:sp>
      <p:sp>
        <p:nvSpPr>
          <p:cNvPr id="5" name="Pladsholder til tekst 4"/>
          <p:cNvSpPr>
            <a:spLocks noGrp="1"/>
          </p:cNvSpPr>
          <p:nvPr>
            <p:ph type="body" sz="quarter" idx="15"/>
          </p:nvPr>
        </p:nvSpPr>
        <p:spPr/>
        <p:txBody>
          <a:bodyPr/>
          <a:lstStyle/>
          <a:p>
            <a:endParaRPr lang="en-GB" dirty="0">
              <a:solidFill>
                <a:schemeClr val="bg1">
                  <a:lumMod val="95000"/>
                </a:schemeClr>
              </a:solidFill>
            </a:endParaRPr>
          </a:p>
        </p:txBody>
      </p:sp>
      <p:sp>
        <p:nvSpPr>
          <p:cNvPr id="6" name="Pladsholder til tekst 5"/>
          <p:cNvSpPr>
            <a:spLocks noGrp="1"/>
          </p:cNvSpPr>
          <p:nvPr>
            <p:ph type="body" sz="quarter" idx="16"/>
          </p:nvPr>
        </p:nvSpPr>
        <p:spPr>
          <a:xfrm>
            <a:off x="285331" y="3152897"/>
            <a:ext cx="2536810" cy="618824"/>
          </a:xfrm>
        </p:spPr>
        <p:txBody>
          <a:bodyPr/>
          <a:lstStyle/>
          <a:p>
            <a:r>
              <a:rPr lang="en-GB" dirty="0"/>
              <a:t>Suzanne Tegen, NREL and Garry Keegan, IPC</a:t>
            </a:r>
          </a:p>
        </p:txBody>
      </p:sp>
      <p:sp>
        <p:nvSpPr>
          <p:cNvPr id="7" name="Pladsholder til tekst 6"/>
          <p:cNvSpPr>
            <a:spLocks noGrp="1"/>
          </p:cNvSpPr>
          <p:nvPr>
            <p:ph type="body" sz="quarter" idx="17"/>
          </p:nvPr>
        </p:nvSpPr>
        <p:spPr/>
        <p:txBody>
          <a:bodyPr/>
          <a:lstStyle/>
          <a:p>
            <a:r>
              <a:rPr lang="en-GB" dirty="0">
                <a:solidFill>
                  <a:schemeClr val="bg1">
                    <a:lumMod val="95000"/>
                  </a:schemeClr>
                </a:solidFill>
              </a:rPr>
              <a:t>18 May 2022</a:t>
            </a:r>
          </a:p>
        </p:txBody>
      </p:sp>
    </p:spTree>
    <p:extLst>
      <p:ext uri="{BB962C8B-B14F-4D97-AF65-F5344CB8AC3E}">
        <p14:creationId xmlns:p14="http://schemas.microsoft.com/office/powerpoint/2010/main" val="530636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p:txBody>
          <a:bodyPr/>
          <a:lstStyle/>
          <a:p>
            <a:r>
              <a:rPr lang="en-GB" dirty="0"/>
              <a:t>Task Objectives &amp; Expected Results</a:t>
            </a:r>
          </a:p>
        </p:txBody>
      </p:sp>
      <p:sp>
        <p:nvSpPr>
          <p:cNvPr id="3" name="Pladsholder til tekst 2"/>
          <p:cNvSpPr>
            <a:spLocks noGrp="1"/>
          </p:cNvSpPr>
          <p:nvPr>
            <p:ph type="body" sz="quarter" idx="13"/>
          </p:nvPr>
        </p:nvSpPr>
        <p:spPr/>
        <p:txBody>
          <a:bodyPr/>
          <a:lstStyle/>
          <a:p>
            <a:pPr marL="180612" indent="0">
              <a:buNone/>
            </a:pPr>
            <a:r>
              <a:rPr lang="en-GB" dirty="0"/>
              <a:t>Objectives and Outcomes:</a:t>
            </a:r>
          </a:p>
          <a:p>
            <a:pPr marL="702038" lvl="2" indent="-342900">
              <a:lnSpc>
                <a:spcPct val="107000"/>
              </a:lnSpc>
              <a:spcBef>
                <a:spcPts val="0"/>
              </a:spcBef>
              <a:spcAft>
                <a:spcPts val="800"/>
              </a:spcAft>
              <a:buFont typeface="Symbol" panose="05050102010706020507" pitchFamily="18" charset="2"/>
              <a:buChar char=""/>
            </a:pPr>
            <a:r>
              <a:rPr lang="en-US" sz="1400" dirty="0">
                <a:effectLst/>
                <a:latin typeface="+mn-lt"/>
                <a:ea typeface="Lucida Sans Unicode" panose="020B0602030504020204" pitchFamily="34" charset="0"/>
              </a:rPr>
              <a:t>Ensuring diverse participation from a larger number of countries and a variety of researchers and social scientists interested in the responsible and appropriate deployment of wind projects;</a:t>
            </a:r>
          </a:p>
          <a:p>
            <a:pPr marL="702038" lvl="2" indent="-342900">
              <a:lnSpc>
                <a:spcPct val="107000"/>
              </a:lnSpc>
              <a:spcBef>
                <a:spcPts val="0"/>
              </a:spcBef>
              <a:spcAft>
                <a:spcPts val="800"/>
              </a:spcAft>
              <a:buFont typeface="Symbol" panose="05050102010706020507" pitchFamily="18" charset="2"/>
              <a:buChar char=""/>
            </a:pPr>
            <a:r>
              <a:rPr lang="en-US" sz="1400" dirty="0">
                <a:effectLst/>
                <a:latin typeface="+mn-lt"/>
                <a:ea typeface="Lucida Sans Unicode" panose="020B0602030504020204" pitchFamily="34" charset="0"/>
              </a:rPr>
              <a:t>Adopting new methods of knowledge sharing based on more proactive involvement of Task participants;</a:t>
            </a:r>
          </a:p>
          <a:p>
            <a:pPr marL="702038" lvl="2" indent="-342900">
              <a:lnSpc>
                <a:spcPct val="107000"/>
              </a:lnSpc>
              <a:spcBef>
                <a:spcPts val="0"/>
              </a:spcBef>
              <a:spcAft>
                <a:spcPts val="800"/>
              </a:spcAft>
              <a:buFont typeface="Symbol" panose="05050102010706020507" pitchFamily="18" charset="2"/>
              <a:buChar char=""/>
            </a:pPr>
            <a:r>
              <a:rPr lang="en-US" sz="1400" dirty="0" err="1">
                <a:latin typeface="+mn-lt"/>
                <a:ea typeface="Lucida Sans Unicode" panose="020B0602030504020204" pitchFamily="34" charset="0"/>
              </a:rPr>
              <a:t>M</a:t>
            </a:r>
            <a:r>
              <a:rPr lang="en-US" sz="1400" dirty="0" err="1">
                <a:effectLst/>
                <a:latin typeface="+mn-lt"/>
                <a:ea typeface="Lucida Sans Unicode" panose="020B0602030504020204" pitchFamily="34" charset="0"/>
              </a:rPr>
              <a:t>aximising</a:t>
            </a:r>
            <a:r>
              <a:rPr lang="en-US" sz="1400" dirty="0">
                <a:effectLst/>
                <a:latin typeface="+mn-lt"/>
                <a:ea typeface="Lucida Sans Unicode" panose="020B0602030504020204" pitchFamily="34" charset="0"/>
              </a:rPr>
              <a:t> the value of the Task outputs through engagement of end users and broad systems thinking; </a:t>
            </a:r>
          </a:p>
          <a:p>
            <a:pPr marL="702038" lvl="2" indent="-342900">
              <a:lnSpc>
                <a:spcPct val="107000"/>
              </a:lnSpc>
              <a:spcBef>
                <a:spcPts val="0"/>
              </a:spcBef>
              <a:spcAft>
                <a:spcPts val="800"/>
              </a:spcAft>
              <a:buFont typeface="Symbol" panose="05050102010706020507" pitchFamily="18" charset="2"/>
              <a:buChar char=""/>
            </a:pPr>
            <a:r>
              <a:rPr lang="en-US" sz="1400" dirty="0">
                <a:effectLst/>
                <a:latin typeface="+mn-lt"/>
                <a:ea typeface="Lucida Sans Unicode" panose="020B0602030504020204" pitchFamily="34" charset="0"/>
              </a:rPr>
              <a:t>Exploration of increasing the Task’s reach to emerging economies and to help with the global energy transition;</a:t>
            </a:r>
            <a:endParaRPr lang="en-US" sz="1400" dirty="0"/>
          </a:p>
          <a:p>
            <a:pPr marL="180612" indent="0">
              <a:buNone/>
            </a:pPr>
            <a:endParaRPr lang="en-GB" dirty="0"/>
          </a:p>
          <a:p>
            <a:pPr marL="180612" indent="0">
              <a:buNone/>
            </a:pPr>
            <a:r>
              <a:rPr lang="en-GB" dirty="0"/>
              <a:t>Current Term </a:t>
            </a:r>
            <a:r>
              <a:rPr lang="en-US" dirty="0"/>
              <a:t>May 2020 – April 2024</a:t>
            </a:r>
          </a:p>
          <a:p>
            <a:endParaRPr lang="en-GB" dirty="0"/>
          </a:p>
        </p:txBody>
      </p:sp>
      <p:pic>
        <p:nvPicPr>
          <p:cNvPr id="4" name="Picture 3" descr="A group of people walking on a road with windmills in the background&#10;&#10;Description automatically generated">
            <a:extLst>
              <a:ext uri="{FF2B5EF4-FFF2-40B4-BE49-F238E27FC236}">
                <a16:creationId xmlns:a16="http://schemas.microsoft.com/office/drawing/2014/main" id="{159884B0-AEF4-43F7-8973-A16ACF28F0B0}"/>
              </a:ext>
            </a:extLst>
          </p:cNvPr>
          <p:cNvPicPr>
            <a:picLocks noChangeAspect="1"/>
          </p:cNvPicPr>
          <p:nvPr/>
        </p:nvPicPr>
        <p:blipFill>
          <a:blip r:embed="rId3"/>
          <a:stretch>
            <a:fillRect/>
          </a:stretch>
        </p:blipFill>
        <p:spPr>
          <a:xfrm>
            <a:off x="5568176" y="3140653"/>
            <a:ext cx="2593050" cy="1910443"/>
          </a:xfrm>
          <a:prstGeom prst="rect">
            <a:avLst/>
          </a:prstGeom>
        </p:spPr>
      </p:pic>
      <p:sp>
        <p:nvSpPr>
          <p:cNvPr id="5" name="TextBox 4">
            <a:extLst>
              <a:ext uri="{FF2B5EF4-FFF2-40B4-BE49-F238E27FC236}">
                <a16:creationId xmlns:a16="http://schemas.microsoft.com/office/drawing/2014/main" id="{B6800189-44D7-4BBF-8D4D-52591312EFBD}"/>
              </a:ext>
            </a:extLst>
          </p:cNvPr>
          <p:cNvSpPr txBox="1"/>
          <p:nvPr/>
        </p:nvSpPr>
        <p:spPr>
          <a:xfrm rot="16200000">
            <a:off x="7469004" y="4271704"/>
            <a:ext cx="1463862" cy="184666"/>
          </a:xfrm>
          <a:prstGeom prst="rect">
            <a:avLst/>
          </a:prstGeom>
          <a:noFill/>
        </p:spPr>
        <p:txBody>
          <a:bodyPr wrap="none" rtlCol="0">
            <a:spAutoFit/>
          </a:bodyPr>
          <a:lstStyle/>
          <a:p>
            <a:r>
              <a:rPr lang="en-US" sz="600" dirty="0">
                <a:solidFill>
                  <a:schemeClr val="bg1">
                    <a:lumMod val="50000"/>
                  </a:schemeClr>
                </a:solidFill>
              </a:rPr>
              <a:t>Photo Credit: Dennis Schroeder, NREL</a:t>
            </a:r>
          </a:p>
        </p:txBody>
      </p:sp>
    </p:spTree>
    <p:extLst>
      <p:ext uri="{BB962C8B-B14F-4D97-AF65-F5344CB8AC3E}">
        <p14:creationId xmlns:p14="http://schemas.microsoft.com/office/powerpoint/2010/main" val="765786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p:txBody>
          <a:bodyPr/>
          <a:lstStyle/>
          <a:p>
            <a:r>
              <a:rPr lang="en-GB" dirty="0"/>
              <a:t>Technical Results</a:t>
            </a:r>
          </a:p>
        </p:txBody>
      </p:sp>
      <p:sp>
        <p:nvSpPr>
          <p:cNvPr id="4" name="Text Placeholder 3">
            <a:extLst>
              <a:ext uri="{FF2B5EF4-FFF2-40B4-BE49-F238E27FC236}">
                <a16:creationId xmlns:a16="http://schemas.microsoft.com/office/drawing/2014/main" id="{FBC5D3ED-3543-459F-BF11-42AB05071E0D}"/>
              </a:ext>
            </a:extLst>
          </p:cNvPr>
          <p:cNvSpPr txBox="1">
            <a:spLocks noGrp="1"/>
          </p:cNvSpPr>
          <p:nvPr>
            <p:ph type="body" sz="quarter" idx="13"/>
          </p:nvPr>
        </p:nvSpPr>
        <p:spPr>
          <a:xfrm>
            <a:off x="250824" y="659196"/>
            <a:ext cx="3967709" cy="4326826"/>
          </a:xfrm>
          <a:prstGeom prst="rect">
            <a:avLst/>
          </a:prstGeom>
          <a:noFill/>
        </p:spPr>
        <p:txBody>
          <a:bodyPr wrap="square">
            <a:spAutoFit/>
          </a:bodyPr>
          <a:lstStyle/>
          <a:p>
            <a:r>
              <a:rPr lang="en-US" sz="1100" dirty="0"/>
              <a:t>Shadow flicker (SF) was modeled at ~35,000 residences surrounding US wind turbines, including 747 survey respondent homes.</a:t>
            </a:r>
          </a:p>
          <a:p>
            <a:r>
              <a:rPr lang="en-US" sz="1100" dirty="0"/>
              <a:t>Modeled SF exposure strongly predicted if a respondent perceived SF in their home.</a:t>
            </a:r>
          </a:p>
          <a:p>
            <a:r>
              <a:rPr lang="en-US" sz="1100" dirty="0"/>
              <a:t>Higher modeled SF exposure levels </a:t>
            </a:r>
            <a:r>
              <a:rPr lang="en-US" sz="1100" b="1" dirty="0"/>
              <a:t>did not lead to higher levels of self-reported annoyance</a:t>
            </a:r>
            <a:r>
              <a:rPr lang="en-US" sz="1100" dirty="0"/>
              <a:t> to SF.</a:t>
            </a:r>
          </a:p>
          <a:p>
            <a:pPr lvl="1"/>
            <a:r>
              <a:rPr lang="en-US" sz="1100" b="0" i="0" dirty="0">
                <a:solidFill>
                  <a:srgbClr val="2E2E2E"/>
                </a:solidFill>
                <a:effectLst/>
              </a:rPr>
              <a:t>Instead, self-reported SF annoyance was correlated with subjective factors, e.g., project appearance and general annoyance.</a:t>
            </a:r>
          </a:p>
          <a:p>
            <a:pPr marL="360000" lvl="1" indent="0">
              <a:buNone/>
            </a:pPr>
            <a:r>
              <a:rPr lang="en-US" sz="1100" b="1" dirty="0">
                <a:solidFill>
                  <a:srgbClr val="2E2E2E"/>
                </a:solidFill>
              </a:rPr>
              <a:t>Current Work and Recent Publications</a:t>
            </a:r>
          </a:p>
          <a:p>
            <a:r>
              <a:rPr lang="en-US" sz="1100" dirty="0"/>
              <a:t>New Research from NL, UK, US, and DK: Wind Energy Impacts on Residential Property Values</a:t>
            </a:r>
          </a:p>
          <a:p>
            <a:r>
              <a:rPr lang="en-US" sz="1100" dirty="0"/>
              <a:t>Social Impacts of Turbine Scaling: Then vs. Now vs. Future (US)</a:t>
            </a:r>
          </a:p>
          <a:p>
            <a:r>
              <a:rPr lang="en-US" sz="1100" b="0" i="0" u="none" strike="noStrike" baseline="0" dirty="0">
                <a:solidFill>
                  <a:srgbClr val="2D2D2D"/>
                </a:solidFill>
              </a:rPr>
              <a:t>Brunner, E., Hoen, B., &amp; Hyman, J. (2022). </a:t>
            </a:r>
            <a:r>
              <a:rPr lang="en-US" sz="1100" b="0" i="1" u="none" strike="noStrike" baseline="0" dirty="0">
                <a:solidFill>
                  <a:srgbClr val="2D2D2D"/>
                </a:solidFill>
              </a:rPr>
              <a:t>School district revenue shocks, resource allocations, and student achievement: Evidence from the universe of US wind energy installations. Journal of Public Economics</a:t>
            </a:r>
            <a:r>
              <a:rPr lang="en-US" sz="1100" b="0" i="0" u="none" strike="noStrike" baseline="0" dirty="0">
                <a:solidFill>
                  <a:srgbClr val="2D2D2D"/>
                </a:solidFill>
              </a:rPr>
              <a:t>.</a:t>
            </a:r>
          </a:p>
          <a:p>
            <a:pPr lvl="1"/>
            <a:endParaRPr lang="en-US" sz="1200" b="0" i="0" dirty="0">
              <a:solidFill>
                <a:srgbClr val="2E2E2E"/>
              </a:solidFill>
              <a:effectLst/>
              <a:latin typeface="+mj-lt"/>
            </a:endParaRPr>
          </a:p>
        </p:txBody>
      </p:sp>
      <p:pic>
        <p:nvPicPr>
          <p:cNvPr id="5" name="Picture 4">
            <a:extLst>
              <a:ext uri="{FF2B5EF4-FFF2-40B4-BE49-F238E27FC236}">
                <a16:creationId xmlns:a16="http://schemas.microsoft.com/office/drawing/2014/main" id="{AD084446-B8A7-415A-B5D0-BD47D3E6F54B}"/>
              </a:ext>
            </a:extLst>
          </p:cNvPr>
          <p:cNvPicPr>
            <a:picLocks noChangeAspect="1"/>
          </p:cNvPicPr>
          <p:nvPr/>
        </p:nvPicPr>
        <p:blipFill rotWithShape="1">
          <a:blip r:embed="rId3"/>
          <a:srcRect l="41696" b="11460"/>
          <a:stretch/>
        </p:blipFill>
        <p:spPr>
          <a:xfrm>
            <a:off x="4387583" y="2485460"/>
            <a:ext cx="4659753" cy="2426265"/>
          </a:xfrm>
          <a:prstGeom prst="rect">
            <a:avLst/>
          </a:prstGeom>
          <a:ln>
            <a:solidFill>
              <a:schemeClr val="tx1">
                <a:lumMod val="50000"/>
                <a:lumOff val="50000"/>
              </a:schemeClr>
            </a:solidFill>
          </a:ln>
        </p:spPr>
      </p:pic>
      <p:pic>
        <p:nvPicPr>
          <p:cNvPr id="6" name="Picture 5">
            <a:extLst>
              <a:ext uri="{FF2B5EF4-FFF2-40B4-BE49-F238E27FC236}">
                <a16:creationId xmlns:a16="http://schemas.microsoft.com/office/drawing/2014/main" id="{8C8EF70D-C8DD-42B2-B3D3-7D6324126F79}"/>
              </a:ext>
            </a:extLst>
          </p:cNvPr>
          <p:cNvPicPr>
            <a:picLocks noChangeAspect="1"/>
          </p:cNvPicPr>
          <p:nvPr/>
        </p:nvPicPr>
        <p:blipFill>
          <a:blip r:embed="rId4"/>
          <a:stretch>
            <a:fillRect/>
          </a:stretch>
        </p:blipFill>
        <p:spPr>
          <a:xfrm>
            <a:off x="4387582" y="659196"/>
            <a:ext cx="4659753" cy="1481837"/>
          </a:xfrm>
          <a:prstGeom prst="rect">
            <a:avLst/>
          </a:prstGeom>
          <a:ln>
            <a:solidFill>
              <a:schemeClr val="tx1">
                <a:lumMod val="50000"/>
                <a:lumOff val="50000"/>
              </a:schemeClr>
            </a:solidFill>
          </a:ln>
        </p:spPr>
      </p:pic>
    </p:spTree>
    <p:extLst>
      <p:ext uri="{BB962C8B-B14F-4D97-AF65-F5344CB8AC3E}">
        <p14:creationId xmlns:p14="http://schemas.microsoft.com/office/powerpoint/2010/main" val="175872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a:xfrm>
            <a:off x="250824" y="111519"/>
            <a:ext cx="8316913" cy="434767"/>
          </a:xfrm>
        </p:spPr>
        <p:txBody>
          <a:bodyPr/>
          <a:lstStyle/>
          <a:p>
            <a:r>
              <a:rPr lang="en-GB" dirty="0"/>
              <a:t>Deliverables and Dissemination </a:t>
            </a:r>
            <a:endParaRPr lang="en-GB" dirty="0">
              <a:solidFill>
                <a:srgbClr val="FF0000"/>
              </a:solidFill>
            </a:endParaRPr>
          </a:p>
        </p:txBody>
      </p:sp>
      <p:sp>
        <p:nvSpPr>
          <p:cNvPr id="3" name="Pladsholder til tekst 2"/>
          <p:cNvSpPr>
            <a:spLocks noGrp="1"/>
          </p:cNvSpPr>
          <p:nvPr>
            <p:ph type="body" sz="quarter" idx="13"/>
          </p:nvPr>
        </p:nvSpPr>
        <p:spPr>
          <a:xfrm>
            <a:off x="250823" y="546285"/>
            <a:ext cx="8316913" cy="4195835"/>
          </a:xfrm>
        </p:spPr>
        <p:txBody>
          <a:bodyPr/>
          <a:lstStyle/>
          <a:p>
            <a:pPr marL="285750" lvl="1" indent="-285750">
              <a:spcBef>
                <a:spcPts val="0"/>
              </a:spcBef>
            </a:pPr>
            <a:r>
              <a:rPr lang="en-US" sz="1100" dirty="0">
                <a:effectLst/>
                <a:latin typeface="Arial" panose="020B0604020202020204" pitchFamily="34" charset="0"/>
                <a:ea typeface="Calibri" panose="020F0502020204030204" pitchFamily="34" charset="0"/>
                <a:cs typeface="Arial" panose="020B0604020202020204" pitchFamily="34" charset="0"/>
              </a:rPr>
              <a:t>Work Package 2 Deliverable: Cost of Opposition to Wind Energy Development Briefing Document</a:t>
            </a:r>
          </a:p>
          <a:p>
            <a:pPr marL="285750" lvl="1" indent="-285750">
              <a:spcBef>
                <a:spcPts val="0"/>
              </a:spcBef>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endParaRPr lang="en-US" sz="1100"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r>
              <a:rPr lang="en-GB" sz="1100" dirty="0">
                <a:effectLst/>
                <a:latin typeface="Arial" panose="020B0604020202020204" pitchFamily="34" charset="0"/>
                <a:ea typeface="Calibri" panose="020F0502020204030204" pitchFamily="34" charset="0"/>
                <a:cs typeface="Arial" panose="020B0604020202020204" pitchFamily="34" charset="0"/>
              </a:rPr>
              <a:t>Patrick Devine-Wright was Lead Author of the 6th Assessment Report by IPCC Working Group 3, specifically in the chapter on ‘Demand, Services and Social Aspects of Mitigation’ contributing review text on social acceptance of wind energy and public participation in climate mitigation. </a:t>
            </a:r>
          </a:p>
          <a:p>
            <a:pPr marL="0" indent="0">
              <a:spcBef>
                <a:spcPts val="0"/>
              </a:spcBef>
              <a:buNone/>
            </a:pPr>
            <a:endParaRPr lang="en-GB" sz="11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r>
              <a:rPr lang="en-US" sz="1100" dirty="0">
                <a:effectLst/>
                <a:latin typeface="Arial" panose="020B0604020202020204" pitchFamily="34" charset="0"/>
                <a:ea typeface="Calibri" panose="020F0502020204030204" pitchFamily="34" charset="0"/>
                <a:cs typeface="Arial" panose="020B0604020202020204" pitchFamily="34" charset="0"/>
              </a:rPr>
              <a:t>Maruyama, Yasushi. 2021</a:t>
            </a:r>
            <a:r>
              <a:rPr lang="en-US" sz="1100" dirty="0">
                <a:latin typeface="Arial" panose="020B0604020202020204" pitchFamily="34" charset="0"/>
                <a:ea typeface="Calibri" panose="020F0502020204030204" pitchFamily="34" charset="0"/>
                <a:cs typeface="Arial" panose="020B0604020202020204" pitchFamily="34" charset="0"/>
              </a:rPr>
              <a:t>.</a:t>
            </a:r>
            <a:r>
              <a:rPr lang="en-US" sz="1100" dirty="0">
                <a:effectLst/>
                <a:latin typeface="Arial" panose="020B0604020202020204" pitchFamily="34" charset="0"/>
                <a:ea typeface="Calibri" panose="020F0502020204030204" pitchFamily="34" charset="0"/>
                <a:cs typeface="Arial" panose="020B0604020202020204" pitchFamily="34" charset="0"/>
              </a:rPr>
              <a:t> </a:t>
            </a:r>
            <a:r>
              <a:rPr lang="en-US" sz="1100" i="1" dirty="0">
                <a:effectLst/>
                <a:latin typeface="Arial" panose="020B0604020202020204" pitchFamily="34" charset="0"/>
                <a:ea typeface="Calibri" panose="020F0502020204030204" pitchFamily="34" charset="0"/>
                <a:cs typeface="Arial" panose="020B0604020202020204" pitchFamily="34" charset="0"/>
              </a:rPr>
              <a:t>The Governance of Renewable Energy Projects and Expanded Distributive Justice</a:t>
            </a:r>
            <a:r>
              <a:rPr lang="en-US" sz="1100" dirty="0">
                <a:effectLst/>
                <a:latin typeface="Arial" panose="020B0604020202020204" pitchFamily="34" charset="0"/>
                <a:ea typeface="Calibri" panose="020F0502020204030204" pitchFamily="34" charset="0"/>
                <a:cs typeface="Arial" panose="020B0604020202020204" pitchFamily="34" charset="0"/>
              </a:rPr>
              <a:t>, in </a:t>
            </a:r>
            <a:r>
              <a:rPr lang="en-US" sz="1100" dirty="0" err="1">
                <a:effectLst/>
                <a:latin typeface="Arial" panose="020B0604020202020204" pitchFamily="34" charset="0"/>
                <a:ea typeface="Calibri" panose="020F0502020204030204" pitchFamily="34" charset="0"/>
                <a:cs typeface="Arial" panose="020B0604020202020204" pitchFamily="34" charset="0"/>
              </a:rPr>
              <a:t>Miyauch</a:t>
            </a:r>
            <a:r>
              <a:rPr lang="en-US" sz="1100" dirty="0">
                <a:effectLst/>
                <a:latin typeface="Arial" panose="020B0604020202020204" pitchFamily="34" charset="0"/>
                <a:ea typeface="Calibri" panose="020F0502020204030204" pitchFamily="34" charset="0"/>
                <a:cs typeface="Arial" panose="020B0604020202020204" pitchFamily="34" charset="0"/>
              </a:rPr>
              <a:t> and Fukunaga eds., Adaptive Participatory Environmental Governance in Japan : Local Experiences, Global Lessons, Springer (book </a:t>
            </a:r>
            <a:r>
              <a:rPr lang="en-US" sz="1100" dirty="0">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in print</a:t>
            </a:r>
            <a:r>
              <a:rPr lang="en-US" sz="1100" dirty="0">
                <a:effectLst/>
                <a:latin typeface="Arial" panose="020B0604020202020204" pitchFamily="34" charset="0"/>
                <a:ea typeface="Calibri" panose="020F0502020204030204" pitchFamily="34" charset="0"/>
                <a:cs typeface="Arial" panose="020B0604020202020204" pitchFamily="34" charset="0"/>
              </a:rPr>
              <a:t>).</a:t>
            </a:r>
            <a:endParaRPr lang="en-US" sz="1100" dirty="0">
              <a:effectLst/>
              <a:latin typeface="Arial" panose="020B0604020202020204" pitchFamily="34" charset="0"/>
              <a:cs typeface="Arial" panose="020B0604020202020204" pitchFamily="34" charset="0"/>
            </a:endParaRPr>
          </a:p>
          <a:p>
            <a:pPr marL="342900" lvl="0" indent="-342900">
              <a:buFont typeface="Arial" panose="020B0604020202020204" pitchFamily="34" charset="0"/>
              <a:buChar char="•"/>
              <a:tabLst>
                <a:tab pos="457200" algn="l"/>
              </a:tabLst>
            </a:pPr>
            <a:r>
              <a:rPr lang="en-US" sz="1100" kern="1200" dirty="0">
                <a:effectLst/>
                <a:latin typeface="Arial" panose="020B0604020202020204" pitchFamily="34" charset="0"/>
                <a:ea typeface="Arial" panose="020B0604020202020204" pitchFamily="34" charset="0"/>
                <a:cs typeface="Arial" panose="020B0604020202020204" pitchFamily="34" charset="0"/>
              </a:rPr>
              <a:t>Keegan, Garry. 2022. Publication of best practice guidelines on </a:t>
            </a:r>
            <a:r>
              <a:rPr lang="en-US" sz="1100" i="1" kern="1200" dirty="0">
                <a:effectLst/>
                <a:latin typeface="Arial" panose="020B0604020202020204" pitchFamily="34" charset="0"/>
                <a:ea typeface="Arial" panose="020B0604020202020204" pitchFamily="34" charset="0"/>
                <a:cs typeface="Arial" panose="020B0604020202020204" pitchFamily="34" charset="0"/>
              </a:rPr>
              <a:t>Offshore Wind Farm Project Community Acceptance and Stakeholder Engagement</a:t>
            </a:r>
            <a:r>
              <a:rPr lang="en-US" sz="1100" kern="1200" dirty="0">
                <a:effectLst/>
                <a:latin typeface="Arial" panose="020B0604020202020204" pitchFamily="34" charset="0"/>
                <a:ea typeface="Arial" panose="020B0604020202020204" pitchFamily="34" charset="0"/>
                <a:cs typeface="Arial" panose="020B0604020202020204" pitchFamily="34" charset="0"/>
              </a:rPr>
              <a:t>, from participating member countries.</a:t>
            </a:r>
            <a:r>
              <a:rPr lang="en-IE" sz="1100" dirty="0">
                <a:effectLst/>
                <a:latin typeface="Arial" panose="020B0604020202020204" pitchFamily="34" charset="0"/>
                <a:ea typeface="Times New Roman" panose="02020603050405020304" pitchFamily="18" charset="0"/>
                <a:cs typeface="Arial" panose="020B0604020202020204" pitchFamily="34" charset="0"/>
              </a:rPr>
              <a:t> Disseminated widely by </a:t>
            </a:r>
            <a:r>
              <a:rPr lang="en-US" sz="1100" kern="1200" dirty="0">
                <a:effectLst/>
                <a:latin typeface="Arial" panose="020B0604020202020204" pitchFamily="34" charset="0"/>
                <a:ea typeface="Times New Roman" panose="02020603050405020304" pitchFamily="18" charset="0"/>
                <a:cs typeface="Arial" panose="020B0604020202020204" pitchFamily="34" charset="0"/>
              </a:rPr>
              <a:t>ENTSO (E) and EU Commission and Parliament. </a:t>
            </a:r>
            <a:endParaRPr lang="en-IE" sz="1100" dirty="0">
              <a:effectLst/>
              <a:latin typeface="Arial" panose="020B0604020202020204" pitchFamily="34" charset="0"/>
              <a:ea typeface="Lucida Sans Unicode" panose="020B0602030504020204" pitchFamily="34" charset="0"/>
              <a:cs typeface="Arial" panose="020B0604020202020204" pitchFamily="34" charset="0"/>
            </a:endParaRPr>
          </a:p>
          <a:p>
            <a:pPr marL="0" marR="0">
              <a:spcBef>
                <a:spcPts val="0"/>
              </a:spcBef>
              <a:spcAft>
                <a:spcPts val="0"/>
              </a:spcAft>
            </a:pPr>
            <a:endParaRPr lang="en-US" sz="1100" dirty="0">
              <a:latin typeface="Arial" panose="020B0604020202020204" pitchFamily="34" charset="0"/>
              <a:cs typeface="Arial" panose="020B0604020202020204" pitchFamily="34" charset="0"/>
            </a:endParaRPr>
          </a:p>
          <a:p>
            <a:pPr marL="285750" indent="-285750">
              <a:spcBef>
                <a:spcPts val="0"/>
              </a:spcBef>
              <a:tabLst>
                <a:tab pos="457200" algn="l"/>
              </a:tabLst>
            </a:pPr>
            <a:r>
              <a:rPr lang="en-US" sz="1100" kern="1200" dirty="0">
                <a:effectLst/>
                <a:latin typeface="Arial" panose="020B0604020202020204" pitchFamily="34" charset="0"/>
                <a:ea typeface="Times New Roman" panose="02020603050405020304" pitchFamily="18" charset="0"/>
                <a:cs typeface="Arial" panose="020B0604020202020204" pitchFamily="34" charset="0"/>
              </a:rPr>
              <a:t>Ocean Power Innovation Network November 2021 Task 28 Presentation on Social Acceptance of Wind Energy.</a:t>
            </a:r>
            <a:endParaRPr lang="en-IE" sz="1100" dirty="0">
              <a:effectLst/>
              <a:latin typeface="Arial" panose="020B0604020202020204" pitchFamily="34" charset="0"/>
              <a:ea typeface="Lucida Sans Unicode" panose="020B0602030504020204" pitchFamily="34" charset="0"/>
              <a:cs typeface="Arial" panose="020B0604020202020204" pitchFamily="34" charset="0"/>
            </a:endParaRPr>
          </a:p>
          <a:p>
            <a:pPr marL="0" lvl="0" indent="0">
              <a:lnSpc>
                <a:spcPct val="90000"/>
              </a:lnSpc>
              <a:spcBef>
                <a:spcPts val="0"/>
              </a:spcBef>
              <a:buNone/>
              <a:tabLst>
                <a:tab pos="457200" algn="l"/>
              </a:tabLst>
            </a:pPr>
            <a:endPar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90000"/>
              </a:lnSpc>
              <a:spcBef>
                <a:spcPts val="0"/>
              </a:spcBef>
              <a:tabLst>
                <a:tab pos="457200" algn="l"/>
              </a:tabLs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Task 28 presented at Topical Expert Meeting TEM #103: Offshore Wind Project Consenting, February 2022.</a:t>
            </a:r>
            <a:endParaRPr lang="en-IE" sz="1100" dirty="0">
              <a:effectLst/>
              <a:latin typeface="Arial" panose="020B0604020202020204" pitchFamily="34" charset="0"/>
              <a:ea typeface="Lucida Sans Unicode" panose="020B0602030504020204" pitchFamily="34" charset="0"/>
              <a:cs typeface="Arial" panose="020B0604020202020204" pitchFamily="34" charset="0"/>
            </a:endParaRPr>
          </a:p>
          <a:p>
            <a:pPr marL="0" lvl="0" indent="0">
              <a:lnSpc>
                <a:spcPct val="90000"/>
              </a:lnSpc>
              <a:spcBef>
                <a:spcPts val="0"/>
              </a:spcBef>
              <a:buNone/>
              <a:tabLst>
                <a:tab pos="457200" algn="l"/>
              </a:tabLst>
            </a:pPr>
            <a:endPar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90000"/>
              </a:lnSpc>
              <a:spcBef>
                <a:spcPts val="0"/>
              </a:spcBef>
              <a:tabLst>
                <a:tab pos="457200" algn="l"/>
              </a:tabLst>
            </a:pPr>
            <a:r>
              <a:rPr lang="en-US" sz="1100" dirty="0">
                <a:latin typeface="Arial" panose="020B0604020202020204" pitchFamily="34" charset="0"/>
                <a:cs typeface="Arial" panose="020B0604020202020204" pitchFamily="34" charset="0"/>
              </a:rPr>
              <a:t>Gundula Huebner (Germany) gave a webinar on the Wind Energy Social Acceptance and Annoyance April 2022.</a:t>
            </a:r>
          </a:p>
          <a:p>
            <a:pPr marL="0" indent="0">
              <a:lnSpc>
                <a:spcPct val="90000"/>
              </a:lnSpc>
              <a:spcBef>
                <a:spcPts val="0"/>
              </a:spcBef>
              <a:buNone/>
              <a:tabLst>
                <a:tab pos="457200" algn="l"/>
              </a:tabLst>
            </a:pPr>
            <a:endParaRPr lang="en-US" sz="1100" dirty="0">
              <a:latin typeface="Arial" panose="020B0604020202020204" pitchFamily="34" charset="0"/>
              <a:cs typeface="Arial" panose="020B0604020202020204" pitchFamily="34" charset="0"/>
            </a:endParaRPr>
          </a:p>
          <a:p>
            <a:pPr marL="285750" indent="-285750">
              <a:lnSpc>
                <a:spcPct val="90000"/>
              </a:lnSpc>
              <a:spcBef>
                <a:spcPts val="0"/>
              </a:spcBef>
              <a:tabLst>
                <a:tab pos="457200" algn="l"/>
              </a:tabLst>
            </a:pPr>
            <a:r>
              <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Task 28 (aligned with WP4) contributing to proposed new TEM on Wind Energy for Emerging Markets (or Economies). Draft ‘Introductory Note’ submitted to Task 11 for consideration. Survey of emerging markets research requirements (Asian, African, Latin American) proposed to inform agenda. </a:t>
            </a:r>
          </a:p>
          <a:p>
            <a:pPr marL="0" indent="0">
              <a:lnSpc>
                <a:spcPct val="90000"/>
              </a:lnSpc>
              <a:spcBef>
                <a:spcPts val="0"/>
              </a:spcBef>
              <a:buNone/>
              <a:tabLst>
                <a:tab pos="457200" algn="l"/>
              </a:tabLst>
            </a:pPr>
            <a:endParaRPr lang="en-US" sz="11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285750" indent="-285750">
              <a:lnSpc>
                <a:spcPct val="90000"/>
              </a:lnSpc>
              <a:spcBef>
                <a:spcPts val="0"/>
              </a:spcBef>
              <a:tabLst>
                <a:tab pos="457200" algn="l"/>
              </a:tabLst>
            </a:pPr>
            <a:endParaRPr lang="en-IE" sz="1100" dirty="0">
              <a:effectLst/>
              <a:latin typeface="Arial" panose="020B0604020202020204" pitchFamily="34" charset="0"/>
              <a:ea typeface="Lucida Sans Unicode" panose="020B0602030504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C1BF98F-A739-42B1-A875-E228527559BA}"/>
              </a:ext>
            </a:extLst>
          </p:cNvPr>
          <p:cNvPicPr/>
          <p:nvPr/>
        </p:nvPicPr>
        <p:blipFill rotWithShape="1">
          <a:blip r:embed="rId3"/>
          <a:srcRect l="5362" t="44497" r="21154" b="31436"/>
          <a:stretch/>
        </p:blipFill>
        <p:spPr bwMode="auto">
          <a:xfrm>
            <a:off x="759389" y="755275"/>
            <a:ext cx="4358619" cy="685399"/>
          </a:xfrm>
          <a:prstGeom prst="rect">
            <a:avLst/>
          </a:prstGeom>
          <a:ln>
            <a:noFill/>
          </a:ln>
          <a:extLst>
            <a:ext uri="{53640926-AAD7-44D8-BBD7-CCE9431645EC}">
              <a14:shadowObscured xmlns:a14="http://schemas.microsoft.com/office/drawing/2010/main"/>
            </a:ext>
          </a:extLst>
        </p:spPr>
      </p:pic>
      <p:pic>
        <p:nvPicPr>
          <p:cNvPr id="7" name="Content Placeholder 4">
            <a:extLst>
              <a:ext uri="{FF2B5EF4-FFF2-40B4-BE49-F238E27FC236}">
                <a16:creationId xmlns:a16="http://schemas.microsoft.com/office/drawing/2014/main" id="{DCB38698-1B1A-49C4-86AD-6CE94293E79D}"/>
              </a:ext>
            </a:extLst>
          </p:cNvPr>
          <p:cNvPicPr/>
          <p:nvPr/>
        </p:nvPicPr>
        <p:blipFill rotWithShape="1">
          <a:blip r:embed="rId4"/>
          <a:srcRect l="27033" t="14379" r="40173" b="6046"/>
          <a:stretch/>
        </p:blipFill>
        <p:spPr bwMode="auto">
          <a:xfrm>
            <a:off x="6738242" y="0"/>
            <a:ext cx="1219663" cy="14406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4228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a:xfrm>
            <a:off x="250824" y="282114"/>
            <a:ext cx="8316913" cy="434767"/>
          </a:xfrm>
        </p:spPr>
        <p:txBody>
          <a:bodyPr/>
          <a:lstStyle/>
          <a:p>
            <a:r>
              <a:rPr lang="en-GB" dirty="0"/>
              <a:t>Activity &amp; Industry Involvement</a:t>
            </a:r>
            <a:endParaRPr lang="en-GB" dirty="0">
              <a:solidFill>
                <a:srgbClr val="DA4622"/>
              </a:solidFill>
            </a:endParaRPr>
          </a:p>
        </p:txBody>
      </p:sp>
      <p:sp>
        <p:nvSpPr>
          <p:cNvPr id="3" name="Pladsholder til tekst 2"/>
          <p:cNvSpPr>
            <a:spLocks noGrp="1"/>
          </p:cNvSpPr>
          <p:nvPr>
            <p:ph type="body" sz="quarter" idx="13"/>
          </p:nvPr>
        </p:nvSpPr>
        <p:spPr>
          <a:xfrm>
            <a:off x="250823" y="990241"/>
            <a:ext cx="8316913" cy="3871118"/>
          </a:xfrm>
        </p:spPr>
        <p:txBody>
          <a:bodyPr/>
          <a:lstStyle/>
          <a:p>
            <a:pPr marL="612" lvl="4" indent="0">
              <a:spcBef>
                <a:spcPts val="1000"/>
              </a:spcBef>
              <a:buClr>
                <a:schemeClr val="dk1"/>
              </a:buClr>
              <a:buSzPts val="2000"/>
              <a:buNone/>
            </a:pPr>
            <a:r>
              <a:rPr lang="en-US" b="1" dirty="0">
                <a:latin typeface="Arial" panose="020B0604020202020204" pitchFamily="34" charset="0"/>
                <a:cs typeface="Arial" panose="020B0604020202020204" pitchFamily="34" charset="0"/>
              </a:rPr>
              <a:t>Industry is involved in Task 28 in every member country. </a:t>
            </a:r>
          </a:p>
          <a:p>
            <a:pPr marL="180612" lvl="4">
              <a:spcBef>
                <a:spcPts val="1000"/>
              </a:spcBef>
              <a:buClr>
                <a:schemeClr val="dk1"/>
              </a:buClr>
              <a:buSzPts val="2000"/>
            </a:pPr>
            <a:endParaRPr lang="en-US" sz="800" b="1" dirty="0">
              <a:latin typeface="Arial" panose="020B0604020202020204" pitchFamily="34" charset="0"/>
              <a:cs typeface="Arial" panose="020B0604020202020204" pitchFamily="34" charset="0"/>
            </a:endParaRPr>
          </a:p>
          <a:p>
            <a:pPr marL="342900" indent="-342900">
              <a:spcBef>
                <a:spcPts val="0"/>
              </a:spcBef>
            </a:pPr>
            <a:r>
              <a:rPr lang="en-GB" sz="1100" dirty="0">
                <a:solidFill>
                  <a:srgbClr val="000000"/>
                </a:solidFill>
                <a:latin typeface="Arial" panose="020B0604020202020204" pitchFamily="34" charset="0"/>
                <a:ea typeface="Calibri" panose="020F0502020204030204" pitchFamily="34" charset="0"/>
                <a:cs typeface="Arial" panose="020B0604020202020204" pitchFamily="34" charset="0"/>
              </a:rPr>
              <a:t>COP26 </a:t>
            </a:r>
            <a:r>
              <a:rPr lang="en-GB" sz="11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Just energy transition: Including citizens and communities in wind power projects </a:t>
            </a:r>
            <a:r>
              <a:rPr lang="en-GB"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en-GB" sz="1100" dirty="0">
                <a:solidFill>
                  <a:srgbClr val="000000"/>
                </a:solidFill>
                <a:effectLst/>
                <a:latin typeface="Arial" panose="020B0604020202020204" pitchFamily="34" charset="0"/>
                <a:ea typeface="Calibri" panose="020F0502020204030204" pitchFamily="34" charset="0"/>
                <a:cs typeface="Arial" panose="020B0604020202020204" pitchFamily="34" charset="0"/>
              </a:rPr>
              <a:t>n online event. Glasgow 10 November 2021 (Patrick Devine-Wright from Task 28).</a:t>
            </a:r>
          </a:p>
          <a:p>
            <a:pPr marL="342900" indent="-342900">
              <a:spcBef>
                <a:spcPts val="0"/>
              </a:spcBef>
            </a:pPr>
            <a:endParaRPr lang="en-GB" sz="1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pPr>
            <a:r>
              <a:rPr lang="en-US" sz="1100" dirty="0">
                <a:latin typeface="Arial" panose="020B0604020202020204" pitchFamily="34" charset="0"/>
                <a:cs typeface="Arial" panose="020B0604020202020204" pitchFamily="34" charset="0"/>
              </a:rPr>
              <a:t>World Wind Energy Conference 2021 </a:t>
            </a:r>
            <a:r>
              <a:rPr lang="en-US" sz="1100" i="1" dirty="0">
                <a:latin typeface="Arial" panose="020B0604020202020204" pitchFamily="34" charset="0"/>
                <a:cs typeface="Arial" panose="020B0604020202020204" pitchFamily="34" charset="0"/>
              </a:rPr>
              <a:t>Powering the World with Wind and Sun </a:t>
            </a:r>
            <a:r>
              <a:rPr lang="en-US" sz="1100" dirty="0">
                <a:latin typeface="Arial" panose="020B0604020202020204" pitchFamily="34" charset="0"/>
                <a:cs typeface="Arial" panose="020B0604020202020204" pitchFamily="34" charset="0"/>
              </a:rPr>
              <a:t>(November 2021) in virtual format with New Delhi. (Patrick Devine-Wright from Task 28).</a:t>
            </a:r>
          </a:p>
          <a:p>
            <a:pPr marL="0" indent="0">
              <a:spcBef>
                <a:spcPts val="0"/>
              </a:spcBef>
              <a:buNone/>
            </a:pPr>
            <a:endParaRPr lang="en-US" sz="1100" dirty="0">
              <a:latin typeface="Arial" panose="020B0604020202020204" pitchFamily="34" charset="0"/>
              <a:ea typeface="Calibri" panose="020F0502020204030204" pitchFamily="34" charset="0"/>
              <a:cs typeface="Arial" panose="020B0604020202020204" pitchFamily="34" charset="0"/>
            </a:endParaRPr>
          </a:p>
          <a:p>
            <a:pPr marL="180000" lvl="1">
              <a:spcBef>
                <a:spcPts val="0"/>
              </a:spcBef>
            </a:pPr>
            <a:r>
              <a:rPr lang="en-CA" sz="1100" dirty="0">
                <a:latin typeface="Arial" panose="020B0604020202020204" pitchFamily="34" charset="0"/>
                <a:ea typeface="Calibri" panose="020F0502020204030204" pitchFamily="34" charset="0"/>
                <a:cs typeface="Arial" panose="020B0604020202020204" pitchFamily="34" charset="0"/>
              </a:rPr>
              <a:t>C. </a:t>
            </a:r>
            <a:r>
              <a:rPr lang="en-CA" sz="1100" dirty="0" err="1">
                <a:latin typeface="Arial" panose="020B0604020202020204" pitchFamily="34" charset="0"/>
                <a:ea typeface="Calibri" panose="020F0502020204030204" pitchFamily="34" charset="0"/>
                <a:cs typeface="Arial" panose="020B0604020202020204" pitchFamily="34" charset="0"/>
              </a:rPr>
              <a:t>Mang-Benza</a:t>
            </a:r>
            <a:r>
              <a:rPr lang="en-CA" sz="1100" dirty="0">
                <a:latin typeface="Arial" panose="020B0604020202020204" pitchFamily="34" charset="0"/>
                <a:ea typeface="Calibri" panose="020F0502020204030204" pitchFamily="34" charset="0"/>
                <a:cs typeface="Arial" panose="020B0604020202020204" pitchFamily="34" charset="0"/>
              </a:rPr>
              <a:t>, J. Baxter (Task 28 – Canada). </a:t>
            </a:r>
            <a:r>
              <a:rPr lang="en-CA" sz="1100" i="1" dirty="0">
                <a:effectLst/>
                <a:latin typeface="Arial" panose="020B0604020202020204" pitchFamily="34" charset="0"/>
                <a:ea typeface="Calibri" panose="020F0502020204030204" pitchFamily="34" charset="0"/>
                <a:cs typeface="Arial" panose="020B0604020202020204" pitchFamily="34" charset="0"/>
              </a:rPr>
              <a:t>Not paid to dance at the powwow: power relations, community benefits, and wind energy</a:t>
            </a:r>
            <a:r>
              <a:rPr lang="en-CA" sz="1100" dirty="0">
                <a:effectLst/>
                <a:latin typeface="Arial" panose="020B0604020202020204" pitchFamily="34" charset="0"/>
                <a:ea typeface="Calibri" panose="020F0502020204030204" pitchFamily="34" charset="0"/>
                <a:cs typeface="Arial" panose="020B0604020202020204" pitchFamily="34" charset="0"/>
              </a:rPr>
              <a:t> in </a:t>
            </a:r>
            <a:r>
              <a:rPr lang="en-CA" sz="1100" dirty="0" err="1">
                <a:effectLst/>
                <a:latin typeface="Arial" panose="020B0604020202020204" pitchFamily="34" charset="0"/>
                <a:ea typeface="Calibri" panose="020F0502020204030204" pitchFamily="34" charset="0"/>
                <a:cs typeface="Arial" panose="020B0604020202020204" pitchFamily="34" charset="0"/>
              </a:rPr>
              <a:t>M’Chigeeng</a:t>
            </a:r>
            <a:r>
              <a:rPr lang="en-CA" sz="1100" dirty="0">
                <a:effectLst/>
                <a:latin typeface="Arial" panose="020B0604020202020204" pitchFamily="34" charset="0"/>
                <a:ea typeface="Calibri" panose="020F0502020204030204" pitchFamily="34" charset="0"/>
                <a:cs typeface="Arial" panose="020B0604020202020204" pitchFamily="34" charset="0"/>
              </a:rPr>
              <a:t> First Nation, Ontario, Canada. </a:t>
            </a:r>
            <a:r>
              <a:rPr lang="en-CA" sz="1100" dirty="0">
                <a:latin typeface="Arial" panose="020B0604020202020204" pitchFamily="34" charset="0"/>
                <a:ea typeface="Calibri" panose="020F0502020204030204" pitchFamily="34" charset="0"/>
                <a:cs typeface="Arial" panose="020B0604020202020204" pitchFamily="34" charset="0"/>
              </a:rPr>
              <a:t>In</a:t>
            </a:r>
            <a:r>
              <a:rPr lang="en-CA" sz="1100" dirty="0">
                <a:solidFill>
                  <a:srgbClr val="0563C1"/>
                </a:solidFill>
                <a:latin typeface="Arial" panose="020B0604020202020204" pitchFamily="34" charset="0"/>
                <a:ea typeface="Calibri" panose="020F0502020204030204" pitchFamily="34" charset="0"/>
                <a:cs typeface="Arial" panose="020B0604020202020204" pitchFamily="34" charset="0"/>
              </a:rPr>
              <a:t> </a:t>
            </a:r>
            <a:r>
              <a:rPr lang="en-CA" sz="1100" i="1" dirty="0">
                <a:effectLst/>
                <a:latin typeface="Arial" panose="020B0604020202020204" pitchFamily="34" charset="0"/>
                <a:ea typeface="Calibri" panose="020F0502020204030204" pitchFamily="34" charset="0"/>
                <a:cs typeface="Arial" panose="020B0604020202020204" pitchFamily="34" charset="0"/>
              </a:rPr>
              <a:t>Energy Research &amp; Social Science </a:t>
            </a:r>
            <a:r>
              <a:rPr lang="en-CA" sz="1100" dirty="0">
                <a:effectLst/>
                <a:latin typeface="Arial" panose="020B0604020202020204" pitchFamily="34" charset="0"/>
                <a:ea typeface="Calibri" panose="020F0502020204030204" pitchFamily="34" charset="0"/>
                <a:cs typeface="Arial" panose="020B0604020202020204" pitchFamily="34" charset="0"/>
              </a:rPr>
              <a:t>82, 102301. </a:t>
            </a:r>
          </a:p>
          <a:p>
            <a:pPr marL="0" indent="0">
              <a:spcBef>
                <a:spcPts val="0"/>
              </a:spcBef>
              <a:buNone/>
            </a:pPr>
            <a:endParaRPr lang="en-US" sz="1100" dirty="0">
              <a:latin typeface="Arial" panose="020B0604020202020204" pitchFamily="34" charset="0"/>
              <a:ea typeface="Calibri" panose="020F0502020204030204" pitchFamily="34" charset="0"/>
              <a:cs typeface="Arial" panose="020B0604020202020204" pitchFamily="34" charset="0"/>
            </a:endParaRPr>
          </a:p>
          <a:p>
            <a:pPr marL="0">
              <a:spcBef>
                <a:spcPts val="0"/>
              </a:spcBef>
            </a:pPr>
            <a:r>
              <a:rPr lang="en-IE" sz="1100" dirty="0">
                <a:effectLst/>
                <a:latin typeface="Arial" panose="020B0604020202020204" pitchFamily="34" charset="0"/>
                <a:ea typeface="Times New Roman" panose="02020603050405020304" pitchFamily="18" charset="0"/>
                <a:cs typeface="Arial" panose="020B0604020202020204" pitchFamily="34" charset="0"/>
              </a:rPr>
              <a:t>   Task 28 participation in US DOE Offshore Wind Energy Strategy External Stakeholder Workshops May 2022.</a:t>
            </a:r>
            <a:endParaRPr lang="en-IE" sz="1100" dirty="0">
              <a:effectLst/>
              <a:latin typeface="Arial" panose="020B0604020202020204" pitchFamily="34" charset="0"/>
              <a:ea typeface="Lucida Sans Unicode" panose="020B0602030504020204" pitchFamily="34" charset="0"/>
              <a:cs typeface="Arial" panose="020B0604020202020204" pitchFamily="34" charset="0"/>
            </a:endParaRPr>
          </a:p>
          <a:p>
            <a:pPr marL="0" indent="0">
              <a:spcBef>
                <a:spcPts val="0"/>
              </a:spcBef>
              <a:buNone/>
            </a:pPr>
            <a:endParaRPr lang="en-GB" sz="1100" u="sng" dirty="0">
              <a:latin typeface="Arial" panose="020B0604020202020204" pitchFamily="34" charset="0"/>
              <a:ea typeface="Calibri" panose="020F0502020204030204" pitchFamily="34" charset="0"/>
              <a:cs typeface="Arial" panose="020B0604020202020204" pitchFamily="34" charset="0"/>
            </a:endParaRPr>
          </a:p>
          <a:p>
            <a:pPr marL="342900" indent="-342900">
              <a:spcBef>
                <a:spcPts val="0"/>
              </a:spcBef>
            </a:pPr>
            <a:r>
              <a:rPr lang="en-US" sz="1100" b="0" i="0" dirty="0">
                <a:effectLst/>
                <a:latin typeface="Arial" panose="020B0604020202020204" pitchFamily="34" charset="0"/>
                <a:cs typeface="Arial" panose="020B0604020202020204" pitchFamily="34" charset="0"/>
              </a:rPr>
              <a:t>Gundula Huebner (Task 28 – Germany) and others </a:t>
            </a:r>
            <a:r>
              <a:rPr lang="en-US" sz="1100" dirty="0">
                <a:latin typeface="Arial" panose="020B0604020202020204" pitchFamily="34" charset="0"/>
                <a:cs typeface="Arial" panose="020B0604020202020204" pitchFamily="34" charset="0"/>
              </a:rPr>
              <a:t>from Denmark and Germany</a:t>
            </a:r>
            <a:r>
              <a:rPr lang="en-US" sz="1100" i="1" dirty="0">
                <a:latin typeface="Arial" panose="020B0604020202020204" pitchFamily="34" charset="0"/>
                <a:cs typeface="Arial" panose="020B0604020202020204" pitchFamily="34" charset="0"/>
              </a:rPr>
              <a:t>. </a:t>
            </a:r>
            <a:r>
              <a:rPr lang="en-US" sz="1100" b="0" i="1" dirty="0">
                <a:effectLst/>
                <a:latin typeface="Arial" panose="020B0604020202020204" pitchFamily="34" charset="0"/>
                <a:cs typeface="Arial" panose="020B0604020202020204" pitchFamily="34" charset="0"/>
              </a:rPr>
              <a:t>Annoyance of residents induced by wind turbine obstruction lights: A cross-country comparison of impact factors</a:t>
            </a:r>
            <a:r>
              <a:rPr lang="en-US" sz="1100" b="0" i="0" dirty="0">
                <a:effectLst/>
                <a:latin typeface="Arial" panose="020B0604020202020204" pitchFamily="34" charset="0"/>
                <a:cs typeface="Arial" panose="020B0604020202020204" pitchFamily="34" charset="0"/>
              </a:rPr>
              <a:t>. Energy Policy Vol 156. </a:t>
            </a:r>
            <a:r>
              <a:rPr lang="en-US" sz="1100" dirty="0">
                <a:latin typeface="Arial" panose="020B0604020202020204" pitchFamily="34" charset="0"/>
                <a:cs typeface="Arial" panose="020B0604020202020204" pitchFamily="34" charset="0"/>
              </a:rPr>
              <a:t>September 2021.</a:t>
            </a:r>
            <a:endParaRPr lang="en-US" sz="1100" b="0" i="0" dirty="0">
              <a:effectLst/>
              <a:latin typeface="Arial" panose="020B0604020202020204" pitchFamily="34" charset="0"/>
              <a:cs typeface="Arial" panose="020B0604020202020204" pitchFamily="34" charset="0"/>
            </a:endParaRPr>
          </a:p>
          <a:p>
            <a:pPr marL="342900" indent="-342900">
              <a:spcBef>
                <a:spcPts val="0"/>
              </a:spcBef>
            </a:pPr>
            <a:endParaRPr lang="en-US" sz="1100" dirty="0">
              <a:latin typeface="Arial" panose="020B0604020202020204" pitchFamily="34" charset="0"/>
              <a:cs typeface="Arial" panose="020B0604020202020204" pitchFamily="34" charset="0"/>
            </a:endParaRPr>
          </a:p>
          <a:p>
            <a:pPr marL="342900" indent="-342900">
              <a:spcBef>
                <a:spcPts val="0"/>
              </a:spcBef>
            </a:pPr>
            <a:r>
              <a:rPr lang="en-US" sz="1100" dirty="0">
                <a:latin typeface="Arial" panose="020B0604020202020204" pitchFamily="34" charset="0"/>
                <a:cs typeface="Arial" panose="020B0604020202020204" pitchFamily="34" charset="0"/>
              </a:rPr>
              <a:t>John Aston (Ireland) engaged with 7 wind developers and 150 neighbors within 1 km of existing or proposed turbines in 9 counties. The goal was to create the </a:t>
            </a:r>
            <a:r>
              <a:rPr lang="en-US" sz="1100" i="1" dirty="0">
                <a:latin typeface="Arial" panose="020B0604020202020204" pitchFamily="34" charset="0"/>
                <a:cs typeface="Arial" panose="020B0604020202020204" pitchFamily="34" charset="0"/>
              </a:rPr>
              <a:t>Guide for Earning Local Support for Wind Energy Projects.</a:t>
            </a:r>
          </a:p>
          <a:p>
            <a:pPr marL="0" indent="0">
              <a:spcBef>
                <a:spcPts val="0"/>
              </a:spcBef>
              <a:buNone/>
            </a:pPr>
            <a:endParaRPr lang="en-US" sz="1100" i="1" dirty="0">
              <a:latin typeface="Arial" panose="020B0604020202020204" pitchFamily="34" charset="0"/>
              <a:cs typeface="Arial" panose="020B0604020202020204" pitchFamily="34" charset="0"/>
            </a:endParaRPr>
          </a:p>
          <a:p>
            <a:pPr marL="342900" indent="-342900">
              <a:spcBef>
                <a:spcPts val="0"/>
              </a:spcBef>
            </a:pPr>
            <a:r>
              <a:rPr lang="en-US" sz="1100" dirty="0">
                <a:latin typeface="Arial" panose="020B0604020202020204" pitchFamily="34" charset="0"/>
                <a:ea typeface="Calibri" panose="020F0502020204030204" pitchFamily="34" charset="0"/>
                <a:cs typeface="Arial" panose="020B0604020202020204" pitchFamily="34" charset="0"/>
              </a:rPr>
              <a:t>Forthcoming: Task 28 Speakers and Meeting - Managing the Dynamics of Social Acceptance. St. Gallen REM Forum 23 June 2022.</a:t>
            </a:r>
            <a:endParaRPr lang="en-US" sz="1100" dirty="0">
              <a:latin typeface="Arial" panose="020B0604020202020204" pitchFamily="34" charset="0"/>
              <a:cs typeface="Arial" panose="020B0604020202020204" pitchFamily="34" charset="0"/>
            </a:endParaRPr>
          </a:p>
          <a:p>
            <a:pPr marL="360001" lvl="1" indent="0">
              <a:buSzPts val="1800"/>
              <a:buNone/>
            </a:pP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8CA9EB5-6E6D-44EF-A02D-DAC24AEAC5E2}"/>
              </a:ext>
            </a:extLst>
          </p:cNvPr>
          <p:cNvPicPr>
            <a:picLocks noChangeAspect="1"/>
          </p:cNvPicPr>
          <p:nvPr/>
        </p:nvPicPr>
        <p:blipFill>
          <a:blip r:embed="rId3"/>
          <a:stretch>
            <a:fillRect/>
          </a:stretch>
        </p:blipFill>
        <p:spPr>
          <a:xfrm>
            <a:off x="5034417" y="0"/>
            <a:ext cx="2163368" cy="1102222"/>
          </a:xfrm>
          <a:prstGeom prst="rect">
            <a:avLst/>
          </a:prstGeom>
        </p:spPr>
      </p:pic>
      <p:pic>
        <p:nvPicPr>
          <p:cNvPr id="5" name="Picture 4">
            <a:extLst>
              <a:ext uri="{FF2B5EF4-FFF2-40B4-BE49-F238E27FC236}">
                <a16:creationId xmlns:a16="http://schemas.microsoft.com/office/drawing/2014/main" id="{9225AEF7-55C8-4A8E-A0C9-6526FEBE5280}"/>
              </a:ext>
            </a:extLst>
          </p:cNvPr>
          <p:cNvPicPr/>
          <p:nvPr/>
        </p:nvPicPr>
        <p:blipFill rotWithShape="1">
          <a:blip r:embed="rId4"/>
          <a:srcRect l="6980" t="34304" r="8265" b="34112"/>
          <a:stretch/>
        </p:blipFill>
        <p:spPr bwMode="auto">
          <a:xfrm>
            <a:off x="5034417" y="4520503"/>
            <a:ext cx="3631286" cy="6817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925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365EC7-7049-4F73-9547-59F727D27C9D}"/>
              </a:ext>
            </a:extLst>
          </p:cNvPr>
          <p:cNvSpPr>
            <a:spLocks noGrp="1"/>
          </p:cNvSpPr>
          <p:nvPr>
            <p:ph type="body" sz="quarter" idx="12"/>
          </p:nvPr>
        </p:nvSpPr>
        <p:spPr/>
        <p:txBody>
          <a:bodyPr/>
          <a:lstStyle/>
          <a:p>
            <a:r>
              <a:rPr lang="en-GB" dirty="0"/>
              <a:t>Outreach &amp; Industry Involvement (continued)</a:t>
            </a:r>
            <a:endParaRPr lang="en-GB" dirty="0">
              <a:solidFill>
                <a:srgbClr val="DA4622"/>
              </a:solidFill>
            </a:endParaRPr>
          </a:p>
        </p:txBody>
      </p:sp>
      <p:sp>
        <p:nvSpPr>
          <p:cNvPr id="3" name="Text Placeholder 2">
            <a:extLst>
              <a:ext uri="{FF2B5EF4-FFF2-40B4-BE49-F238E27FC236}">
                <a16:creationId xmlns:a16="http://schemas.microsoft.com/office/drawing/2014/main" id="{33A1B610-097B-4EA5-BCCD-A04BDB38252A}"/>
              </a:ext>
            </a:extLst>
          </p:cNvPr>
          <p:cNvSpPr>
            <a:spLocks noGrp="1"/>
          </p:cNvSpPr>
          <p:nvPr>
            <p:ph type="body" sz="quarter" idx="13"/>
          </p:nvPr>
        </p:nvSpPr>
        <p:spPr>
          <a:xfrm>
            <a:off x="250824" y="818427"/>
            <a:ext cx="8316913" cy="3871118"/>
          </a:xfrm>
        </p:spPr>
        <p:txBody>
          <a:bodyPr/>
          <a:lstStyle/>
          <a:p>
            <a:pPr marL="180612" indent="0">
              <a:buNone/>
            </a:pPr>
            <a:r>
              <a:rPr lang="en-GB" sz="1200" b="1" dirty="0">
                <a:effectLst/>
                <a:latin typeface="Arial" panose="020B0604020202020204" pitchFamily="34" charset="0"/>
                <a:ea typeface="Calibri" panose="020F0502020204030204" pitchFamily="34" charset="0"/>
                <a:cs typeface="Arial" panose="020B0604020202020204" pitchFamily="34" charset="0"/>
              </a:rPr>
              <a:t>UK new Task participant Neil Farrington:  </a:t>
            </a:r>
            <a:r>
              <a:rPr lang="en-US" sz="1200" dirty="0">
                <a:effectLst/>
                <a:latin typeface="Arial" panose="020B0604020202020204" pitchFamily="34" charset="0"/>
                <a:ea typeface="Calibri" panose="020F0502020204030204" pitchFamily="34" charset="0"/>
                <a:cs typeface="Arial" panose="020B0604020202020204" pitchFamily="34" charset="0"/>
              </a:rPr>
              <a:t>(Celtic Sea Power) working closely with the Crown Estate, statutory nature conservation bodies and the Celtic Sea Floating wind developer community to help realize the recently announced intentions for a 4GW floating wind leasing round in the Celtic Sea.  Direct industry engagement through Celtic Sea Cluster (</a:t>
            </a:r>
            <a:r>
              <a:rPr lang="en-US" sz="1200" u="sng" dirty="0">
                <a:solidFill>
                  <a:srgbClr val="0000FF"/>
                </a:solidFill>
                <a:effectLst/>
                <a:latin typeface="Arial" panose="020B0604020202020204" pitchFamily="34" charset="0"/>
                <a:ea typeface="Calibri" panose="020F0502020204030204" pitchFamily="34" charset="0"/>
                <a:cs typeface="Arial" panose="020B0604020202020204" pitchFamily="34" charset="0"/>
                <a:hlinkClick r:id="rId2"/>
              </a:rPr>
              <a:t>https://celticseacluster.com/</a:t>
            </a:r>
            <a:r>
              <a:rPr lang="en-US" sz="1200" dirty="0">
                <a:effectLst/>
                <a:latin typeface="Arial" panose="020B0604020202020204" pitchFamily="34" charset="0"/>
                <a:ea typeface="Calibri" panose="020F0502020204030204" pitchFamily="34" charset="0"/>
                <a:cs typeface="Arial" panose="020B0604020202020204" pitchFamily="34" charset="0"/>
              </a:rPr>
              <a:t>)  and Celtic Sea developer’s alliance.</a:t>
            </a:r>
            <a:endParaRPr lang="en-IE" sz="1200" dirty="0">
              <a:latin typeface="Arial" panose="020B0604020202020204" pitchFamily="34" charset="0"/>
              <a:ea typeface="Calibri" panose="020F050202020403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Task 28 representative in Japan (Yasushi Maruyama) serves as an </a:t>
            </a:r>
            <a:r>
              <a:rPr lang="en-US" sz="1200" dirty="0">
                <a:latin typeface="Arial" panose="020B0604020202020204" pitchFamily="34" charset="0"/>
                <a:ea typeface="Calibri" panose="020F0502020204030204" pitchFamily="34" charset="0"/>
                <a:cs typeface="Arial" panose="020B0604020202020204" pitchFamily="34" charset="0"/>
              </a:rPr>
              <a:t>advisor for Wind Energy Zoning of Municipalities and Prefectures.</a:t>
            </a:r>
          </a:p>
          <a:p>
            <a:r>
              <a:rPr lang="en-US" sz="1200" dirty="0">
                <a:latin typeface="Arial" panose="020B0604020202020204" pitchFamily="34" charset="0"/>
                <a:cs typeface="Arial" panose="020B0604020202020204" pitchFamily="34" charset="0"/>
              </a:rPr>
              <a:t>In the UK, Task 28 participants with MISTRAL hosted online symposium on social acceptance and the energy transition with 93 attendees. </a:t>
            </a:r>
          </a:p>
          <a:p>
            <a:r>
              <a:rPr lang="en-US" sz="1200" dirty="0">
                <a:latin typeface="Arial" panose="020B0604020202020204" pitchFamily="34" charset="0"/>
                <a:cs typeface="Arial" panose="020B0604020202020204" pitchFamily="34" charset="0"/>
              </a:rPr>
              <a:t>The U.S. Department of Energy convened developers and academics (including Tegen and Rand) to develop their wind energy stakeholder engagement strategy (2021).</a:t>
            </a:r>
          </a:p>
          <a:p>
            <a:r>
              <a:rPr kumimoji="0" lang="en-IE" altLang="en-US" sz="1200" b="0" i="0"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Task 28 liaising with project delivery team on </a:t>
            </a:r>
            <a:r>
              <a:rPr kumimoji="0" lang="en-IE" altLang="en-US" sz="12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Future Home of Offshore Wind in Ireland.</a:t>
            </a:r>
            <a:endParaRPr kumimoji="0" lang="en-IE" altLang="en-US" sz="1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0612" indent="0">
              <a:buNone/>
            </a:pPr>
            <a:endParaRPr lang="en-US" sz="14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37F1CFB5-5D99-451F-844E-DE532A521D68}"/>
              </a:ext>
            </a:extLst>
          </p:cNvPr>
          <p:cNvSpPr>
            <a:spLocks noChangeArrowheads="1"/>
          </p:cNvSpPr>
          <p:nvPr/>
        </p:nvSpPr>
        <p:spPr bwMode="auto">
          <a:xfrm>
            <a:off x="171450" y="26114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1025" name="Picture 10">
            <a:extLst>
              <a:ext uri="{FF2B5EF4-FFF2-40B4-BE49-F238E27FC236}">
                <a16:creationId xmlns:a16="http://schemas.microsoft.com/office/drawing/2014/main" id="{9129EC9D-0DFD-43FC-81D6-1E54D96874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327" t="19646" r="20895" b="10809"/>
          <a:stretch>
            <a:fillRect/>
          </a:stretch>
        </p:blipFill>
        <p:spPr bwMode="auto">
          <a:xfrm>
            <a:off x="5696909" y="3553679"/>
            <a:ext cx="3196267" cy="15427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765765F-1882-487C-88B2-7CD6588B455C}"/>
              </a:ext>
            </a:extLst>
          </p:cNvPr>
          <p:cNvSpPr>
            <a:spLocks noChangeArrowheads="1"/>
          </p:cNvSpPr>
          <p:nvPr/>
        </p:nvSpPr>
        <p:spPr bwMode="auto">
          <a:xfrm>
            <a:off x="2664441" y="3514264"/>
            <a:ext cx="290850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IE" altLang="en-US"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Offshore Renewable Energy Hub to facilitate offshore wind deployment of the southeast coast of Ireland. Investment circa +€200m. </a:t>
            </a:r>
            <a:endParaRPr kumimoji="0" lang="nl-NL" altLang="en-US" sz="1200" b="0" i="0" u="none" strike="noStrike" cap="none" normalizeH="0" baseline="0" dirty="0">
              <a:ln>
                <a:noFill/>
              </a:ln>
              <a:solidFill>
                <a:schemeClr val="tx1"/>
              </a:solidFill>
              <a:effectLst/>
              <a:latin typeface="Times New Roman" panose="02020603050405020304" pitchFamily="18" charset="0"/>
              <a:ea typeface="Lucida Sans Unicode" panose="020B060203050402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D15D2ED4-C4E8-4761-924D-2B9FA74106B4}"/>
              </a:ext>
            </a:extLst>
          </p:cNvPr>
          <p:cNvPicPr/>
          <p:nvPr/>
        </p:nvPicPr>
        <p:blipFill>
          <a:blip r:embed="rId4"/>
          <a:stretch>
            <a:fillRect/>
          </a:stretch>
        </p:blipFill>
        <p:spPr>
          <a:xfrm>
            <a:off x="0" y="3558901"/>
            <a:ext cx="2664441" cy="1537565"/>
          </a:xfrm>
          <a:prstGeom prst="rect">
            <a:avLst/>
          </a:prstGeom>
        </p:spPr>
      </p:pic>
    </p:spTree>
    <p:extLst>
      <p:ext uri="{BB962C8B-B14F-4D97-AF65-F5344CB8AC3E}">
        <p14:creationId xmlns:p14="http://schemas.microsoft.com/office/powerpoint/2010/main" val="3725529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97567D-F0A1-4B6E-B6C2-D3A1C9673C88}"/>
              </a:ext>
            </a:extLst>
          </p:cNvPr>
          <p:cNvSpPr>
            <a:spLocks noGrp="1"/>
          </p:cNvSpPr>
          <p:nvPr>
            <p:ph type="body" sz="quarter" idx="12"/>
          </p:nvPr>
        </p:nvSpPr>
        <p:spPr/>
        <p:txBody>
          <a:bodyPr/>
          <a:lstStyle/>
          <a:p>
            <a:r>
              <a:rPr lang="en-US" dirty="0"/>
              <a:t>Collaboration with other IEA Tasks</a:t>
            </a:r>
          </a:p>
        </p:txBody>
      </p:sp>
      <p:sp>
        <p:nvSpPr>
          <p:cNvPr id="3" name="Text Placeholder 2">
            <a:extLst>
              <a:ext uri="{FF2B5EF4-FFF2-40B4-BE49-F238E27FC236}">
                <a16:creationId xmlns:a16="http://schemas.microsoft.com/office/drawing/2014/main" id="{14751CA4-4D95-445D-A58E-1807988899B4}"/>
              </a:ext>
            </a:extLst>
          </p:cNvPr>
          <p:cNvSpPr>
            <a:spLocks noGrp="1"/>
          </p:cNvSpPr>
          <p:nvPr>
            <p:ph type="body" sz="quarter" idx="13"/>
          </p:nvPr>
        </p:nvSpPr>
        <p:spPr>
          <a:xfrm>
            <a:off x="250824" y="666542"/>
            <a:ext cx="8316913" cy="3947988"/>
          </a:xfrm>
        </p:spPr>
        <p:txBody>
          <a:bodyPr/>
          <a:lstStyle/>
          <a:p>
            <a:pPr marL="0" indent="0">
              <a:spcBef>
                <a:spcPts val="0"/>
              </a:spcBef>
              <a:buNone/>
            </a:pPr>
            <a:r>
              <a:rPr lang="en-US" sz="1400" dirty="0"/>
              <a:t>Other groups from IEA Wind TCP and elsewhere have reached out to collaborate on knowledge sharing and dissemination. Social acceptance and equity are more important to renewable energy deployment than ever. </a:t>
            </a:r>
          </a:p>
          <a:p>
            <a:pPr marL="285750" indent="-285750">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TEM #103 February 2022</a:t>
            </a:r>
          </a:p>
          <a:p>
            <a:pPr marL="285750" indent="-285750">
              <a:spcBef>
                <a:spcPts val="0"/>
              </a:spcBef>
            </a:pPr>
            <a:r>
              <a:rPr lang="en-US" sz="1400" dirty="0">
                <a:latin typeface="Arial" panose="020B0604020202020204" pitchFamily="34" charset="0"/>
                <a:cs typeface="Arial" panose="020B0604020202020204" pitchFamily="34" charset="0"/>
              </a:rPr>
              <a:t>MISTRAL – training the future social science-renewable energy workforce</a:t>
            </a:r>
            <a:endParaRPr lang="en-US" sz="1400"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Quiet Wind Turbines (Task 39)</a:t>
            </a:r>
          </a:p>
          <a:p>
            <a:pPr marL="285750" indent="-285750">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Distributed Wind (Task 41)</a:t>
            </a:r>
          </a:p>
          <a:p>
            <a:pPr marL="285750" indent="-285750">
              <a:spcBef>
                <a:spcPts val="0"/>
              </a:spcBef>
            </a:pPr>
            <a:r>
              <a:rPr lang="en-US" sz="1400" dirty="0">
                <a:latin typeface="Arial" panose="020B0604020202020204" pitchFamily="34" charset="0"/>
                <a:ea typeface="Calibri" panose="020F0502020204030204" pitchFamily="34" charset="0"/>
                <a:cs typeface="Arial" panose="020B0604020202020204" pitchFamily="34" charset="0"/>
              </a:rPr>
              <a:t>Airborne Wind (</a:t>
            </a:r>
            <a:r>
              <a:rPr lang="en-US" sz="1400">
                <a:latin typeface="Arial" panose="020B0604020202020204" pitchFamily="34" charset="0"/>
                <a:ea typeface="Calibri" panose="020F0502020204030204" pitchFamily="34" charset="0"/>
                <a:cs typeface="Arial" panose="020B0604020202020204" pitchFamily="34" charset="0"/>
              </a:rPr>
              <a:t>Task 49)</a:t>
            </a:r>
            <a:endParaRPr lang="en-US" sz="1400" dirty="0">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pPr>
            <a:r>
              <a:rPr lang="en-US" sz="1400" b="1" dirty="0">
                <a:latin typeface="Arial" panose="020B0604020202020204" pitchFamily="34" charset="0"/>
                <a:ea typeface="Calibri" panose="020F0502020204030204" pitchFamily="34" charset="0"/>
                <a:cs typeface="Arial" panose="020B0604020202020204" pitchFamily="34" charset="0"/>
              </a:rPr>
              <a:t>New TEM proposal on WE in Emerging Markets </a:t>
            </a:r>
            <a:r>
              <a:rPr lang="en-US" sz="1400" dirty="0">
                <a:latin typeface="Arial" panose="020B0604020202020204" pitchFamily="34" charset="0"/>
                <a:ea typeface="Calibri" panose="020F0502020204030204" pitchFamily="34" charset="0"/>
                <a:cs typeface="Arial" panose="020B0604020202020204" pitchFamily="34" charset="0"/>
              </a:rPr>
              <a:t>(Task 11)</a:t>
            </a:r>
            <a:endParaRPr lang="de-DE" sz="1400" dirty="0">
              <a:latin typeface="Arial" panose="020B0604020202020204" pitchFamily="34" charset="0"/>
              <a:cs typeface="Arial" panose="020B0604020202020204" pitchFamily="34" charset="0"/>
            </a:endParaRPr>
          </a:p>
          <a:p>
            <a:pPr marL="0" indent="0">
              <a:spcBef>
                <a:spcPts val="0"/>
              </a:spcBef>
              <a:buNone/>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r>
              <a:rPr lang="en-US" sz="1400" dirty="0">
                <a:solidFill>
                  <a:schemeClr val="tx2">
                    <a:lumMod val="75000"/>
                  </a:schemeClr>
                </a:solidFill>
                <a:latin typeface="Arial" panose="020B0604020202020204" pitchFamily="34" charset="0"/>
              </a:rPr>
              <a:t>Task 28’s (WP4) research scope and, by extension, audience, has been limited to the (highly developed global north) countries historically engaged in the Task (e.g., US, EU, Japan). Clean energy is seeing rapid global expansion, and non</a:t>
            </a:r>
            <a:r>
              <a:rPr lang="en-US" sz="1400" dirty="0">
                <a:solidFill>
                  <a:schemeClr val="tx2">
                    <a:lumMod val="75000"/>
                  </a:schemeClr>
                </a:solidFill>
                <a:latin typeface="Cambria Math" panose="02040503050406030204" pitchFamily="18" charset="0"/>
              </a:rPr>
              <a:t>‐</a:t>
            </a:r>
            <a:r>
              <a:rPr lang="en-US" sz="1400" dirty="0">
                <a:solidFill>
                  <a:schemeClr val="tx2">
                    <a:lumMod val="75000"/>
                  </a:schemeClr>
                </a:solidFill>
                <a:latin typeface="Arial" panose="020B0604020202020204" pitchFamily="34" charset="0"/>
              </a:rPr>
              <a:t>member emerging economies(e.g., in Asia, Africa, and South America) can learn from and offer new insights to the Task. Research into impacts, constraints, and benefits in emerging economies could enable leapfrogging of past mistakes, help reduce global barriers to wind deployment, and offer important insights to industry and policymakers considering wind projects.</a:t>
            </a:r>
          </a:p>
          <a:p>
            <a:pPr marL="0" indent="0">
              <a:spcBef>
                <a:spcPts val="0"/>
              </a:spcBef>
              <a:buNone/>
            </a:pPr>
            <a:endParaRPr lang="en-US" sz="1400" dirty="0">
              <a:solidFill>
                <a:srgbClr val="000000"/>
              </a:solidFill>
              <a:latin typeface="Arial" panose="020B0604020202020204" pitchFamily="34" charset="0"/>
            </a:endParaRPr>
          </a:p>
          <a:p>
            <a:pPr marL="0" indent="0">
              <a:spcBef>
                <a:spcPts val="0"/>
              </a:spcBef>
              <a:buNone/>
            </a:pPr>
            <a:r>
              <a:rPr lang="nl-NL" sz="1400" dirty="0">
                <a:effectLst/>
                <a:latin typeface="Arial" panose="020B0604020202020204" pitchFamily="34" charset="0"/>
                <a:ea typeface="Lucida Sans Unicode" panose="020B0602030504020204" pitchFamily="34" charset="0"/>
              </a:rPr>
              <a:t>Task 28 has reached out to both IEA Hydrogen TCP and the IEA Solar TCP, both have responded favourably so we can soon plan how to move forward in a mutually convenient manner with these.</a:t>
            </a:r>
            <a:endParaRPr lang="en-IE" sz="1400" dirty="0">
              <a:effectLst/>
              <a:latin typeface="Times New Roman" panose="02020603050405020304" pitchFamily="18" charset="0"/>
              <a:ea typeface="Lucida Sans Unicode" panose="020B0602030504020204" pitchFamily="34" charset="0"/>
            </a:endParaRPr>
          </a:p>
          <a:p>
            <a:pPr marL="0" indent="0">
              <a:spcBef>
                <a:spcPts val="0"/>
              </a:spcBef>
              <a:buNone/>
            </a:pPr>
            <a:endParaRPr lang="de-DE" sz="1200" i="0" u="none" strike="noStrike" baseline="0" dirty="0">
              <a:solidFill>
                <a:srgbClr val="000000"/>
              </a:solidFill>
              <a:latin typeface="Arial" panose="020B0604020202020204" pitchFamily="34" charset="0"/>
            </a:endParaRPr>
          </a:p>
          <a:p>
            <a:pPr marL="180612" indent="0">
              <a:buNone/>
            </a:pPr>
            <a:endParaRPr lang="en-US" dirty="0"/>
          </a:p>
        </p:txBody>
      </p:sp>
    </p:spTree>
    <p:extLst>
      <p:ext uri="{BB962C8B-B14F-4D97-AF65-F5344CB8AC3E}">
        <p14:creationId xmlns:p14="http://schemas.microsoft.com/office/powerpoint/2010/main" val="1966268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2"/>
          </p:nvPr>
        </p:nvSpPr>
        <p:spPr/>
        <p:txBody>
          <a:bodyPr/>
          <a:lstStyle/>
          <a:p>
            <a:r>
              <a:rPr lang="en-GB" dirty="0"/>
              <a:t>Administrative Updates</a:t>
            </a:r>
          </a:p>
        </p:txBody>
      </p:sp>
      <p:sp>
        <p:nvSpPr>
          <p:cNvPr id="3" name="Pladsholder til tekst 2"/>
          <p:cNvSpPr>
            <a:spLocks noGrp="1"/>
          </p:cNvSpPr>
          <p:nvPr>
            <p:ph type="body" sz="quarter" idx="13"/>
          </p:nvPr>
        </p:nvSpPr>
        <p:spPr>
          <a:xfrm>
            <a:off x="250823" y="636191"/>
            <a:ext cx="8316913" cy="3871118"/>
          </a:xfrm>
        </p:spPr>
        <p:txBody>
          <a:bodyPr/>
          <a:lstStyle/>
          <a:p>
            <a:pPr marL="0" indent="0">
              <a:lnSpc>
                <a:spcPct val="80000"/>
              </a:lnSpc>
              <a:spcBef>
                <a:spcPts val="0"/>
              </a:spcBef>
              <a:buNone/>
            </a:pPr>
            <a:r>
              <a:rPr lang="en-US" sz="1800" b="1" dirty="0"/>
              <a:t>Participation </a:t>
            </a:r>
          </a:p>
          <a:p>
            <a:pPr>
              <a:lnSpc>
                <a:spcPct val="80000"/>
              </a:lnSpc>
              <a:spcBef>
                <a:spcPts val="0"/>
              </a:spcBef>
            </a:pPr>
            <a:r>
              <a:rPr lang="en-US" sz="1800" dirty="0"/>
              <a:t>Participation Changes: Our Joint Operating Agent, Garry Keegan, is stepping down. Task members will vote for the next JOA to work with Suzanne Tegen. </a:t>
            </a:r>
          </a:p>
          <a:p>
            <a:pPr>
              <a:lnSpc>
                <a:spcPct val="80000"/>
              </a:lnSpc>
              <a:spcBef>
                <a:spcPts val="0"/>
              </a:spcBef>
            </a:pPr>
            <a:r>
              <a:rPr lang="en-US" sz="1800" dirty="0"/>
              <a:t>Membership: Japan, Ireland, Germany, USA, Canada, Switzerland, Denmark, </a:t>
            </a:r>
            <a:r>
              <a:rPr lang="en-US" sz="1800" dirty="0">
                <a:solidFill>
                  <a:srgbClr val="0044FF"/>
                </a:solidFill>
              </a:rPr>
              <a:t>Sweden</a:t>
            </a:r>
          </a:p>
          <a:p>
            <a:pPr>
              <a:lnSpc>
                <a:spcPct val="80000"/>
              </a:lnSpc>
              <a:spcBef>
                <a:spcPts val="0"/>
              </a:spcBef>
            </a:pPr>
            <a:r>
              <a:rPr lang="en-US" sz="1800" dirty="0"/>
              <a:t>Observers: France, </a:t>
            </a:r>
            <a:r>
              <a:rPr lang="en-US" sz="1800" dirty="0">
                <a:solidFill>
                  <a:srgbClr val="0044FF"/>
                </a:solidFill>
              </a:rPr>
              <a:t>UK – joining at start of Year 3</a:t>
            </a:r>
            <a:r>
              <a:rPr lang="en-US" sz="1800" dirty="0"/>
              <a:t>, the Netherlands, Norway.</a:t>
            </a:r>
          </a:p>
          <a:p>
            <a:pPr marL="0" indent="0">
              <a:lnSpc>
                <a:spcPct val="80000"/>
              </a:lnSpc>
              <a:spcBef>
                <a:spcPts val="0"/>
              </a:spcBef>
              <a:buNone/>
            </a:pPr>
            <a:endParaRPr lang="en-US" sz="800" b="1" dirty="0"/>
          </a:p>
          <a:p>
            <a:pPr marL="0" indent="0">
              <a:lnSpc>
                <a:spcPct val="80000"/>
              </a:lnSpc>
              <a:spcBef>
                <a:spcPts val="0"/>
              </a:spcBef>
              <a:buNone/>
            </a:pPr>
            <a:r>
              <a:rPr lang="en-US" sz="1800" b="1" dirty="0"/>
              <a:t>Budget</a:t>
            </a:r>
          </a:p>
          <a:p>
            <a:pPr>
              <a:lnSpc>
                <a:spcPct val="80000"/>
              </a:lnSpc>
              <a:spcBef>
                <a:spcPts val="0"/>
              </a:spcBef>
            </a:pPr>
            <a:r>
              <a:rPr lang="en-US" sz="1800" dirty="0"/>
              <a:t>Task Annual Budget: €61,000 </a:t>
            </a:r>
          </a:p>
          <a:p>
            <a:pPr>
              <a:lnSpc>
                <a:spcPct val="80000"/>
              </a:lnSpc>
              <a:spcBef>
                <a:spcPts val="0"/>
              </a:spcBef>
            </a:pPr>
            <a:r>
              <a:rPr lang="en-US" sz="1800" dirty="0"/>
              <a:t>Participation Fee (2021/22) €8,000</a:t>
            </a:r>
            <a:endParaRPr lang="en-US" sz="1800" dirty="0">
              <a:solidFill>
                <a:srgbClr val="FF0000"/>
              </a:solidFill>
            </a:endParaRPr>
          </a:p>
          <a:p>
            <a:pPr>
              <a:spcBef>
                <a:spcPts val="0"/>
              </a:spcBef>
            </a:pPr>
            <a:r>
              <a:rPr lang="en-US" sz="1800" dirty="0"/>
              <a:t>Overall Budget Status: </a:t>
            </a:r>
            <a:r>
              <a:rPr lang="en-US" sz="1800" dirty="0">
                <a:sym typeface="Wingdings" panose="05000000000000000000" pitchFamily="2" charset="2"/>
              </a:rPr>
              <a:t>Down slightly due to smaller contribution from one country </a:t>
            </a:r>
            <a:r>
              <a:rPr lang="en-US" sz="1600" i="1" dirty="0">
                <a:sym typeface="Wingdings" panose="05000000000000000000" pitchFamily="2" charset="2"/>
              </a:rPr>
              <a:t>(inadvertent country departmental issue)</a:t>
            </a:r>
          </a:p>
          <a:p>
            <a:pPr>
              <a:spcBef>
                <a:spcPts val="0"/>
              </a:spcBef>
            </a:pPr>
            <a:endParaRPr lang="en-US" sz="800" dirty="0"/>
          </a:p>
          <a:p>
            <a:pPr marL="0" indent="0">
              <a:lnSpc>
                <a:spcPct val="80000"/>
              </a:lnSpc>
              <a:spcBef>
                <a:spcPts val="0"/>
              </a:spcBef>
              <a:buNone/>
            </a:pPr>
            <a:r>
              <a:rPr lang="en-US" sz="1800" b="1" dirty="0"/>
              <a:t>Work Plan Status </a:t>
            </a:r>
            <a:r>
              <a:rPr lang="en-US" sz="1800" dirty="0"/>
              <a:t>(</a:t>
            </a:r>
            <a:r>
              <a:rPr lang="en-US" sz="1800" i="1" dirty="0"/>
              <a:t>indicate the progress of each work package in work plan)</a:t>
            </a:r>
            <a:endParaRPr lang="en-US" sz="1800" b="1" dirty="0"/>
          </a:p>
          <a:p>
            <a:pPr>
              <a:lnSpc>
                <a:spcPct val="80000"/>
              </a:lnSpc>
              <a:spcBef>
                <a:spcPts val="0"/>
              </a:spcBef>
            </a:pPr>
            <a:r>
              <a:rPr lang="en-US" sz="1800" dirty="0"/>
              <a:t>WP1:   </a:t>
            </a:r>
            <a:r>
              <a:rPr lang="en-US" sz="1800" dirty="0">
                <a:solidFill>
                  <a:schemeClr val="accent2"/>
                </a:solidFill>
                <a:sym typeface="Wingdings" panose="05000000000000000000" pitchFamily="2" charset="2"/>
              </a:rPr>
              <a:t></a:t>
            </a:r>
            <a:endParaRPr lang="en-US" sz="1800" dirty="0">
              <a:solidFill>
                <a:srgbClr val="FF0000"/>
              </a:solidFill>
            </a:endParaRPr>
          </a:p>
          <a:p>
            <a:pPr>
              <a:lnSpc>
                <a:spcPct val="80000"/>
              </a:lnSpc>
              <a:spcBef>
                <a:spcPts val="0"/>
              </a:spcBef>
            </a:pPr>
            <a:r>
              <a:rPr lang="en-US" sz="1800" dirty="0"/>
              <a:t>WP2:   </a:t>
            </a:r>
            <a:r>
              <a:rPr lang="en-US" sz="1800" dirty="0">
                <a:solidFill>
                  <a:schemeClr val="accent2"/>
                </a:solidFill>
                <a:sym typeface="Wingdings" panose="05000000000000000000" pitchFamily="2" charset="2"/>
              </a:rPr>
              <a:t> </a:t>
            </a:r>
          </a:p>
          <a:p>
            <a:pPr>
              <a:lnSpc>
                <a:spcPct val="80000"/>
              </a:lnSpc>
              <a:spcBef>
                <a:spcPts val="0"/>
              </a:spcBef>
            </a:pPr>
            <a:r>
              <a:rPr lang="en-US" sz="1800" dirty="0"/>
              <a:t>WP3:   </a:t>
            </a:r>
            <a:r>
              <a:rPr lang="en-US" sz="1800" dirty="0">
                <a:solidFill>
                  <a:schemeClr val="accent2"/>
                </a:solidFill>
                <a:sym typeface="Wingdings" panose="05000000000000000000" pitchFamily="2" charset="2"/>
              </a:rPr>
              <a:t></a:t>
            </a:r>
          </a:p>
          <a:p>
            <a:pPr>
              <a:lnSpc>
                <a:spcPct val="80000"/>
              </a:lnSpc>
              <a:spcBef>
                <a:spcPts val="0"/>
              </a:spcBef>
            </a:pPr>
            <a:r>
              <a:rPr lang="en-US" sz="1800" dirty="0"/>
              <a:t>WP4:   </a:t>
            </a:r>
            <a:r>
              <a:rPr lang="en-US" sz="1800" dirty="0">
                <a:solidFill>
                  <a:schemeClr val="accent2"/>
                </a:solidFill>
                <a:sym typeface="Wingdings" panose="05000000000000000000" pitchFamily="2" charset="2"/>
              </a:rPr>
              <a:t></a:t>
            </a:r>
          </a:p>
          <a:p>
            <a:pPr>
              <a:lnSpc>
                <a:spcPct val="80000"/>
              </a:lnSpc>
              <a:spcBef>
                <a:spcPts val="0"/>
              </a:spcBef>
            </a:pPr>
            <a:r>
              <a:rPr lang="en-US" sz="1800" dirty="0"/>
              <a:t>WP5:   </a:t>
            </a:r>
            <a:r>
              <a:rPr lang="en-US" sz="1800" dirty="0">
                <a:solidFill>
                  <a:schemeClr val="accent2"/>
                </a:solidFill>
                <a:sym typeface="Wingdings" panose="05000000000000000000" pitchFamily="2" charset="2"/>
              </a:rPr>
              <a:t></a:t>
            </a:r>
          </a:p>
          <a:p>
            <a:pPr marL="180612" indent="0">
              <a:lnSpc>
                <a:spcPct val="80000"/>
              </a:lnSpc>
              <a:spcBef>
                <a:spcPts val="0"/>
              </a:spcBef>
              <a:buNone/>
            </a:pPr>
            <a:endParaRPr lang="en-US" sz="1600" dirty="0">
              <a:solidFill>
                <a:schemeClr val="tx2">
                  <a:lumMod val="75000"/>
                </a:schemeClr>
              </a:solidFill>
              <a:sym typeface="Wingdings" panose="05000000000000000000" pitchFamily="2" charset="2"/>
            </a:endParaRPr>
          </a:p>
          <a:p>
            <a:pPr marL="180612" indent="0">
              <a:lnSpc>
                <a:spcPct val="80000"/>
              </a:lnSpc>
              <a:spcBef>
                <a:spcPts val="0"/>
              </a:spcBef>
              <a:buNone/>
            </a:pPr>
            <a:r>
              <a:rPr lang="en-US" sz="1600" dirty="0">
                <a:solidFill>
                  <a:schemeClr val="tx2">
                    <a:lumMod val="75000"/>
                  </a:schemeClr>
                </a:solidFill>
                <a:sym typeface="Wingdings" panose="05000000000000000000" pitchFamily="2" charset="2"/>
              </a:rPr>
              <a:t>Task 28 in-person Meeting 23 June 2022 in St. Gallen </a:t>
            </a:r>
            <a:r>
              <a:rPr lang="en-US" sz="1600" dirty="0">
                <a:solidFill>
                  <a:schemeClr val="tx2">
                    <a:lumMod val="75000"/>
                  </a:schemeClr>
                </a:solidFill>
                <a:effectLst/>
                <a:latin typeface="Calibri" panose="020F0502020204030204" pitchFamily="34" charset="0"/>
                <a:ea typeface="Calibri" panose="020F0502020204030204" pitchFamily="34" charset="0"/>
              </a:rPr>
              <a:t>Institute for Economy and the Environment. </a:t>
            </a:r>
            <a:endParaRPr lang="en-US" sz="1600" dirty="0">
              <a:solidFill>
                <a:schemeClr val="tx2">
                  <a:lumMod val="75000"/>
                </a:schemeClr>
              </a:solidFill>
            </a:endParaRPr>
          </a:p>
        </p:txBody>
      </p:sp>
    </p:spTree>
    <p:extLst>
      <p:ext uri="{BB962C8B-B14F-4D97-AF65-F5344CB8AC3E}">
        <p14:creationId xmlns:p14="http://schemas.microsoft.com/office/powerpoint/2010/main" val="3427420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A69DD1-A855-44BB-A272-6F739557416A}"/>
              </a:ext>
            </a:extLst>
          </p:cNvPr>
          <p:cNvPicPr>
            <a:picLocks noChangeAspect="1"/>
          </p:cNvPicPr>
          <p:nvPr/>
        </p:nvPicPr>
        <p:blipFill>
          <a:blip r:embed="rId2">
            <a:lum bright="40000" contrast="-40000"/>
          </a:blip>
          <a:stretch>
            <a:fillRect/>
          </a:stretch>
        </p:blipFill>
        <p:spPr>
          <a:xfrm>
            <a:off x="0" y="0"/>
            <a:ext cx="7860382" cy="5144258"/>
          </a:xfrm>
          <a:prstGeom prst="rect">
            <a:avLst/>
          </a:prstGeom>
        </p:spPr>
      </p:pic>
      <p:sp>
        <p:nvSpPr>
          <p:cNvPr id="2" name="Pladsholder til tekst 1"/>
          <p:cNvSpPr>
            <a:spLocks noGrp="1"/>
          </p:cNvSpPr>
          <p:nvPr>
            <p:ph type="body" sz="quarter" idx="12"/>
          </p:nvPr>
        </p:nvSpPr>
        <p:spPr>
          <a:xfrm>
            <a:off x="116115" y="567843"/>
            <a:ext cx="8316913" cy="519694"/>
          </a:xfrm>
        </p:spPr>
        <p:txBody>
          <a:bodyPr/>
          <a:lstStyle/>
          <a:p>
            <a:r>
              <a:rPr lang="en-GB" dirty="0"/>
              <a:t>Thank you!</a:t>
            </a:r>
          </a:p>
        </p:txBody>
      </p:sp>
      <p:sp>
        <p:nvSpPr>
          <p:cNvPr id="3" name="Pladsholder til tekst 2"/>
          <p:cNvSpPr>
            <a:spLocks noGrp="1"/>
          </p:cNvSpPr>
          <p:nvPr>
            <p:ph type="body" sz="quarter" idx="15"/>
          </p:nvPr>
        </p:nvSpPr>
        <p:spPr>
          <a:xfrm>
            <a:off x="0" y="3880000"/>
            <a:ext cx="7860381" cy="1045553"/>
          </a:xfrm>
        </p:spPr>
        <p:txBody>
          <a:bodyPr/>
          <a:lstStyle/>
          <a:p>
            <a:endParaRPr lang="en-GB" dirty="0">
              <a:solidFill>
                <a:schemeClr val="bg1"/>
              </a:solidFill>
            </a:endParaRPr>
          </a:p>
        </p:txBody>
      </p:sp>
      <p:sp>
        <p:nvSpPr>
          <p:cNvPr id="4" name="Pladsholder til tekst 3"/>
          <p:cNvSpPr>
            <a:spLocks noGrp="1"/>
          </p:cNvSpPr>
          <p:nvPr>
            <p:ph type="body" sz="quarter" idx="16"/>
          </p:nvPr>
        </p:nvSpPr>
        <p:spPr>
          <a:xfrm>
            <a:off x="148598" y="1067865"/>
            <a:ext cx="8251945" cy="627814"/>
          </a:xfrm>
        </p:spPr>
        <p:txBody>
          <a:bodyPr/>
          <a:lstStyle/>
          <a:p>
            <a:r>
              <a:rPr lang="en-GB" dirty="0"/>
              <a:t>Suzanne.Tegen@colostate.edu</a:t>
            </a:r>
          </a:p>
        </p:txBody>
      </p:sp>
      <p:sp>
        <p:nvSpPr>
          <p:cNvPr id="7" name="TextBox 6">
            <a:extLst>
              <a:ext uri="{FF2B5EF4-FFF2-40B4-BE49-F238E27FC236}">
                <a16:creationId xmlns:a16="http://schemas.microsoft.com/office/drawing/2014/main" id="{588B0EA1-4280-4423-B31B-332F6B6E5C80}"/>
              </a:ext>
            </a:extLst>
          </p:cNvPr>
          <p:cNvSpPr txBox="1"/>
          <p:nvPr/>
        </p:nvSpPr>
        <p:spPr>
          <a:xfrm>
            <a:off x="5221883" y="4932134"/>
            <a:ext cx="2738250" cy="246221"/>
          </a:xfrm>
          <a:prstGeom prst="rect">
            <a:avLst/>
          </a:prstGeom>
          <a:noFill/>
        </p:spPr>
        <p:txBody>
          <a:bodyPr wrap="none" rtlCol="0">
            <a:spAutoFit/>
          </a:bodyPr>
          <a:lstStyle/>
          <a:p>
            <a:r>
              <a:rPr lang="en-US" sz="1000" dirty="0">
                <a:solidFill>
                  <a:schemeClr val="bg1">
                    <a:lumMod val="95000"/>
                  </a:schemeClr>
                </a:solidFill>
              </a:rPr>
              <a:t>Photo credit: Suisse </a:t>
            </a:r>
            <a:r>
              <a:rPr lang="en-US" sz="1000" dirty="0" err="1">
                <a:solidFill>
                  <a:schemeClr val="bg1">
                    <a:lumMod val="95000"/>
                  </a:schemeClr>
                </a:solidFill>
              </a:rPr>
              <a:t>Eole</a:t>
            </a:r>
            <a:r>
              <a:rPr lang="en-US" sz="1000" dirty="0">
                <a:solidFill>
                  <a:schemeClr val="bg1">
                    <a:lumMod val="95000"/>
                  </a:schemeClr>
                </a:solidFill>
              </a:rPr>
              <a:t> – Felix </a:t>
            </a:r>
            <a:r>
              <a:rPr lang="en-US" sz="1000" dirty="0" err="1">
                <a:solidFill>
                  <a:schemeClr val="bg1">
                    <a:lumMod val="95000"/>
                  </a:schemeClr>
                </a:solidFill>
              </a:rPr>
              <a:t>Broennimann</a:t>
            </a:r>
            <a:endParaRPr lang="en-US" sz="1000" dirty="0">
              <a:solidFill>
                <a:schemeClr val="bg1">
                  <a:lumMod val="95000"/>
                </a:schemeClr>
              </a:solidFill>
            </a:endParaRPr>
          </a:p>
        </p:txBody>
      </p:sp>
    </p:spTree>
    <p:extLst>
      <p:ext uri="{BB962C8B-B14F-4D97-AF65-F5344CB8AC3E}">
        <p14:creationId xmlns:p14="http://schemas.microsoft.com/office/powerpoint/2010/main" val="1062023943"/>
      </p:ext>
    </p:extLst>
  </p:cSld>
  <p:clrMapOvr>
    <a:masterClrMapping/>
  </p:clrMapOvr>
</p:sld>
</file>

<file path=ppt/theme/theme1.xml><?xml version="1.0" encoding="utf-8"?>
<a:theme xmlns:a="http://schemas.openxmlformats.org/drawingml/2006/main" name="GB - New branding v5 (2)">
  <a:themeElements>
    <a:clrScheme name="IEA template">
      <a:dk1>
        <a:srgbClr val="000000"/>
      </a:dk1>
      <a:lt1>
        <a:sysClr val="window" lastClr="FFFFFF"/>
      </a:lt1>
      <a:dk2>
        <a:srgbClr val="5EBB51"/>
      </a:dk2>
      <a:lt2>
        <a:srgbClr val="FFFFFF"/>
      </a:lt2>
      <a:accent1>
        <a:srgbClr val="5EBB51"/>
      </a:accent1>
      <a:accent2>
        <a:srgbClr val="4F81BD"/>
      </a:accent2>
      <a:accent3>
        <a:srgbClr val="F79646"/>
      </a:accent3>
      <a:accent4>
        <a:srgbClr val="002060"/>
      </a:accent4>
      <a:accent5>
        <a:srgbClr val="C00000"/>
      </a:accent5>
      <a:accent6>
        <a:srgbClr val="4BACC6"/>
      </a:accent6>
      <a:hlink>
        <a:srgbClr val="5EBB51"/>
      </a:hlink>
      <a:folHlink>
        <a:srgbClr val="5EBB51"/>
      </a:folHlink>
    </a:clrScheme>
    <a:fontScheme name="IEA template">
      <a:majorFont>
        <a:latin typeface="Century Gothic"/>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lumMod val="95000"/>
          </a:schemeClr>
        </a:solidFill>
        <a:ln>
          <a:noFill/>
        </a:ln>
      </a:spPr>
      <a:bodyPr rtlCol="0" anchor="ctr"/>
      <a:lstStyle>
        <a:defPPr algn="ctr">
          <a:defRPr sz="1200">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4" id="{F39241C8-7B32-6A43-B0A8-3CE245A73584}" vid="{7F805EB4-DE15-E642-859E-CC7D6EBEE1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AE833DC71F6041B9E22F65489529D9" ma:contentTypeVersion="0" ma:contentTypeDescription="Create a new document." ma:contentTypeScope="" ma:versionID="3df98517f80f42bb1960a07d3aa829d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E5C778-60DC-4E96-8E61-45BE35F35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B0755E3-1EC4-41BA-8029-36350A2FFBF5}">
  <ds:schemaRefs>
    <ds:schemaRef ds:uri="http://schemas.microsoft.com/sharepoint/v3/contenttype/forms"/>
  </ds:schemaRefs>
</ds:datastoreItem>
</file>

<file path=customXml/itemProps3.xml><?xml version="1.0" encoding="utf-8"?>
<ds:datastoreItem xmlns:ds="http://schemas.openxmlformats.org/officeDocument/2006/customXml" ds:itemID="{45648903-8CCD-43E1-9ABE-F3985237C4A5}">
  <ds:schemaRefs>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GB - New branding v5 (2)</Template>
  <TotalTime>1429</TotalTime>
  <Words>1382</Words>
  <Application>Microsoft Office PowerPoint</Application>
  <PresentationFormat>On-screen Show (16:9)</PresentationFormat>
  <Paragraphs>104</Paragraphs>
  <Slides>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Cambria Math</vt:lpstr>
      <vt:lpstr>Century Gothic</vt:lpstr>
      <vt:lpstr>Segoe UI</vt:lpstr>
      <vt:lpstr>Symbol</vt:lpstr>
      <vt:lpstr>Times New Roman</vt:lpstr>
      <vt:lpstr>GB - New branding v5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OLC</dc:creator>
  <cp:lastModifiedBy>Gill, Elizabeth</cp:lastModifiedBy>
  <cp:revision>65</cp:revision>
  <cp:lastPrinted>2017-08-30T14:17:09Z</cp:lastPrinted>
  <dcterms:created xsi:type="dcterms:W3CDTF">2019-06-05T15:43:42Z</dcterms:created>
  <dcterms:modified xsi:type="dcterms:W3CDTF">2022-05-20T20:28:51Z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0x0101004BAE833DC71F6041B9E22F65489529D9</vt:lpwstr>
  </property>
</Properties>
</file>