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91" r:id="rId4"/>
    <p:sldId id="292"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90" r:id="rId37"/>
    <p:sldId id="289" r:id="rId38"/>
  </p:sldIdLst>
  <p:sldSz cx="9144000" cy="6858000" type="screen4x3"/>
  <p:notesSz cx="7315200" cy="96012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22" y="-1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p:cNvSpPr>
          <p:nvPr>
            <p:ph type="body"/>
          </p:nvPr>
        </p:nvSpPr>
        <p:spPr>
          <a:xfrm>
            <a:off x="777240" y="4777560"/>
            <a:ext cx="6217560" cy="4525920"/>
          </a:xfrm>
          <a:prstGeom prst="rect">
            <a:avLst/>
          </a:prstGeom>
        </p:spPr>
        <p:txBody>
          <a:bodyPr lIns="0" tIns="0" rIns="0" bIns="0"/>
          <a:lstStyle/>
          <a:p>
            <a:r>
              <a:rPr lang="en-US" sz="2000" strike="noStrike" spc="-1">
                <a:solidFill>
                  <a:srgbClr val="000000"/>
                </a:solidFill>
                <a:uFill>
                  <a:solidFill>
                    <a:srgbClr val="FFFFFF"/>
                  </a:solidFill>
                </a:uFill>
                <a:latin typeface="Arial"/>
              </a:rPr>
              <a:t>Click to edit the notes format</a:t>
            </a:r>
          </a:p>
        </p:txBody>
      </p:sp>
      <p:sp>
        <p:nvSpPr>
          <p:cNvPr id="40" name="PlaceHolder 2"/>
          <p:cNvSpPr>
            <a:spLocks noGrp="1"/>
          </p:cNvSpPr>
          <p:nvPr>
            <p:ph type="hdr"/>
          </p:nvPr>
        </p:nvSpPr>
        <p:spPr>
          <a:xfrm>
            <a:off x="0" y="0"/>
            <a:ext cx="3372840" cy="502560"/>
          </a:xfrm>
          <a:prstGeom prst="rect">
            <a:avLst/>
          </a:prstGeom>
        </p:spPr>
        <p:txBody>
          <a:bodyPr lIns="0" tIns="0" rIns="0" bIns="0"/>
          <a:lstStyle/>
          <a:p>
            <a:r>
              <a:rPr lang="en-US" sz="1400" strike="noStrike" spc="-1">
                <a:solidFill>
                  <a:srgbClr val="000000"/>
                </a:solidFill>
                <a:uFill>
                  <a:solidFill>
                    <a:srgbClr val="FFFFFF"/>
                  </a:solidFill>
                </a:uFill>
                <a:latin typeface="Times New Roman"/>
              </a:rPr>
              <a:t>&lt;header&gt;</a:t>
            </a:r>
          </a:p>
        </p:txBody>
      </p:sp>
      <p:sp>
        <p:nvSpPr>
          <p:cNvPr id="41" name="PlaceHolder 3"/>
          <p:cNvSpPr>
            <a:spLocks noGrp="1"/>
          </p:cNvSpPr>
          <p:nvPr>
            <p:ph type="dt"/>
          </p:nvPr>
        </p:nvSpPr>
        <p:spPr>
          <a:xfrm>
            <a:off x="4399200" y="0"/>
            <a:ext cx="3372840" cy="502560"/>
          </a:xfrm>
          <a:prstGeom prst="rect">
            <a:avLst/>
          </a:prstGeom>
        </p:spPr>
        <p:txBody>
          <a:bodyPr lIns="0" tIns="0" rIns="0" bIns="0"/>
          <a:lstStyle/>
          <a:p>
            <a:pPr algn="r"/>
            <a:r>
              <a:rPr lang="en-US" sz="1400" strike="noStrike" spc="-1">
                <a:solidFill>
                  <a:srgbClr val="000000"/>
                </a:solidFill>
                <a:uFill>
                  <a:solidFill>
                    <a:srgbClr val="FFFFFF"/>
                  </a:solidFill>
                </a:uFill>
                <a:latin typeface="Times New Roman"/>
              </a:rPr>
              <a:t>&lt;date/time&gt;</a:t>
            </a:r>
          </a:p>
        </p:txBody>
      </p:sp>
      <p:sp>
        <p:nvSpPr>
          <p:cNvPr id="42" name="PlaceHolder 4"/>
          <p:cNvSpPr>
            <a:spLocks noGrp="1"/>
          </p:cNvSpPr>
          <p:nvPr>
            <p:ph type="ftr"/>
          </p:nvPr>
        </p:nvSpPr>
        <p:spPr>
          <a:xfrm>
            <a:off x="0" y="9555480"/>
            <a:ext cx="3372840" cy="502560"/>
          </a:xfrm>
          <a:prstGeom prst="rect">
            <a:avLst/>
          </a:prstGeom>
        </p:spPr>
        <p:txBody>
          <a:bodyPr lIns="0" tIns="0" rIns="0" bIns="0" anchor="b"/>
          <a:lstStyle/>
          <a:p>
            <a:r>
              <a:rPr lang="en-US" sz="1400" strike="noStrike" spc="-1">
                <a:solidFill>
                  <a:srgbClr val="000000"/>
                </a:solidFill>
                <a:uFill>
                  <a:solidFill>
                    <a:srgbClr val="FFFFFF"/>
                  </a:solidFill>
                </a:uFill>
                <a:latin typeface="Times New Roman"/>
              </a:rPr>
              <a:t>&lt;footer&gt;</a:t>
            </a:r>
          </a:p>
        </p:txBody>
      </p:sp>
      <p:sp>
        <p:nvSpPr>
          <p:cNvPr id="43" name="PlaceHolder 5"/>
          <p:cNvSpPr>
            <a:spLocks noGrp="1"/>
          </p:cNvSpPr>
          <p:nvPr>
            <p:ph type="sldNum"/>
          </p:nvPr>
        </p:nvSpPr>
        <p:spPr>
          <a:xfrm>
            <a:off x="4399200" y="9555480"/>
            <a:ext cx="3372840" cy="502560"/>
          </a:xfrm>
          <a:prstGeom prst="rect">
            <a:avLst/>
          </a:prstGeom>
        </p:spPr>
        <p:txBody>
          <a:bodyPr lIns="0" tIns="0" rIns="0" bIns="0" anchor="b"/>
          <a:lstStyle/>
          <a:p>
            <a:pPr algn="r"/>
            <a:fld id="{B38A8C9B-99FA-4803-9321-58EB06626884}" type="slidenum">
              <a:rPr lang="en-US" sz="1400" strike="noStrike" spc="-1">
                <a:solidFill>
                  <a:srgbClr val="000000"/>
                </a:solidFill>
                <a:uFill>
                  <a:solidFill>
                    <a:srgbClr val="FFFFFF"/>
                  </a:solidFill>
                </a:uFill>
                <a:latin typeface="Times New Roman"/>
              </a:rPr>
              <a:t>‹#›</a:t>
            </a:fld>
            <a:endParaRPr lang="en-US"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93582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4143240" y="9120240"/>
            <a:ext cx="3169440" cy="478800"/>
          </a:xfrm>
          <a:prstGeom prst="rect">
            <a:avLst/>
          </a:prstGeom>
          <a:noFill/>
          <a:ln w="9360">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BEAA46C7-EA29-4517-8507-D6BCB5FC2F93}" type="slidenum">
              <a:rPr lang="en-US" sz="1300" strike="noStrike" spc="-1">
                <a:solidFill>
                  <a:srgbClr val="000000"/>
                </a:solidFill>
                <a:uFill>
                  <a:solidFill>
                    <a:srgbClr val="FFFFFF"/>
                  </a:solidFill>
                </a:uFill>
                <a:latin typeface="Times New Roman"/>
              </a:rPr>
              <a:t>1</a:t>
            </a:fld>
            <a:endParaRPr lang="en-US" sz="1800" strike="noStrike" spc="-1">
              <a:solidFill>
                <a:srgbClr val="000000"/>
              </a:solidFill>
              <a:uFill>
                <a:solidFill>
                  <a:srgbClr val="FFFFFF"/>
                </a:solidFill>
              </a:uFill>
              <a:latin typeface="Arial"/>
            </a:endParaRPr>
          </a:p>
        </p:txBody>
      </p:sp>
      <p:sp>
        <p:nvSpPr>
          <p:cNvPr id="242" name="PlaceHolder 2"/>
          <p:cNvSpPr>
            <a:spLocks noGrp="1"/>
          </p:cNvSpPr>
          <p:nvPr>
            <p:ph type="body"/>
          </p:nvPr>
        </p:nvSpPr>
        <p:spPr>
          <a:xfrm>
            <a:off x="731880" y="4560840"/>
            <a:ext cx="5850720" cy="4318920"/>
          </a:xfrm>
          <a:prstGeom prst="rect">
            <a:avLst/>
          </a:prstGeom>
        </p:spPr>
        <p:txBody>
          <a:bodyPr lIns="96840" tIns="48240" rIns="96840" bIns="48240"/>
          <a:lstStyle/>
          <a:p>
            <a:endParaRPr lang="en-US" sz="2000" strike="noStrike" spc="-1">
              <a:solidFill>
                <a:srgbClr val="000000"/>
              </a:solidFill>
              <a:uFill>
                <a:solidFill>
                  <a:srgbClr val="FFFFFF"/>
                </a:solidFill>
              </a:u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p:cNvSpPr>
          <p:nvPr>
            <p:ph type="body"/>
          </p:nvPr>
        </p:nvSpPr>
        <p:spPr>
          <a:xfrm>
            <a:off x="731880" y="4560840"/>
            <a:ext cx="5850720" cy="4318920"/>
          </a:xfrm>
          <a:prstGeom prst="rect">
            <a:avLst/>
          </a:prstGeom>
        </p:spPr>
        <p:txBody>
          <a:bodyPr lIns="96840" tIns="48240" rIns="96840" bIns="48240"/>
          <a:lstStyle/>
          <a:p>
            <a:r>
              <a:rPr lang="en-US" sz="2000" strike="noStrike" spc="-1">
                <a:solidFill>
                  <a:srgbClr val="000000"/>
                </a:solidFill>
                <a:uFill>
                  <a:solidFill>
                    <a:srgbClr val="FFFFFF"/>
                  </a:solidFill>
                </a:uFill>
                <a:latin typeface="Arial"/>
              </a:rPr>
              <a:t>Nothing to be seen here, move on. Website coming up, mostly important for the results we don’t have yet.</a:t>
            </a:r>
          </a:p>
        </p:txBody>
      </p:sp>
      <p:sp>
        <p:nvSpPr>
          <p:cNvPr id="244" name="CustomShape 2"/>
          <p:cNvSpPr/>
          <p:nvPr/>
        </p:nvSpPr>
        <p:spPr>
          <a:xfrm>
            <a:off x="4143240" y="9120240"/>
            <a:ext cx="3169440" cy="478800"/>
          </a:xfrm>
          <a:prstGeom prst="rect">
            <a:avLst/>
          </a:prstGeom>
          <a:noFill/>
          <a:ln w="9360">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00177A96-F1B9-451B-915F-204E04B1EE02}" type="slidenum">
              <a:rPr lang="en-US" sz="1300" strike="noStrike" spc="-1">
                <a:solidFill>
                  <a:srgbClr val="000000"/>
                </a:solidFill>
                <a:uFill>
                  <a:solidFill>
                    <a:srgbClr val="FFFFFF"/>
                  </a:solidFill>
                </a:uFill>
                <a:latin typeface="Arial"/>
                <a:ea typeface="+mn-ea"/>
              </a:rPr>
              <a:t>2</a:t>
            </a:fld>
            <a:endParaRPr lang="en-US" sz="1800" strike="noStrike" spc="-1">
              <a:solidFill>
                <a:srgbClr val="000000"/>
              </a:solidFill>
              <a:uFill>
                <a:solidFill>
                  <a:srgbClr val="FFFFFF"/>
                </a:solidFill>
              </a:u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4143240" y="9120240"/>
            <a:ext cx="3169440" cy="478800"/>
          </a:xfrm>
          <a:prstGeom prst="rect">
            <a:avLst/>
          </a:prstGeom>
          <a:noFill/>
          <a:ln w="9360">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DA7D44FE-B89F-4F61-9A41-E310360BEBDD}" type="slidenum">
              <a:rPr lang="en-US" sz="1200" strike="noStrike" spc="-1">
                <a:solidFill>
                  <a:srgbClr val="000000"/>
                </a:solidFill>
                <a:uFill>
                  <a:solidFill>
                    <a:srgbClr val="FFFFFF"/>
                  </a:solidFill>
                </a:uFill>
                <a:latin typeface="Tahoma"/>
              </a:rPr>
              <a:t>5</a:t>
            </a:fld>
            <a:endParaRPr lang="en-US" sz="1800" strike="noStrike" spc="-1">
              <a:solidFill>
                <a:srgbClr val="000000"/>
              </a:solidFill>
              <a:uFill>
                <a:solidFill>
                  <a:srgbClr val="FFFFFF"/>
                </a:solidFill>
              </a:uFill>
              <a:latin typeface="Arial"/>
            </a:endParaRPr>
          </a:p>
        </p:txBody>
      </p:sp>
      <p:sp>
        <p:nvSpPr>
          <p:cNvPr id="246" name="PlaceHolder 2"/>
          <p:cNvSpPr>
            <a:spLocks noGrp="1"/>
          </p:cNvSpPr>
          <p:nvPr>
            <p:ph type="body"/>
          </p:nvPr>
        </p:nvSpPr>
        <p:spPr>
          <a:xfrm>
            <a:off x="731880" y="4560840"/>
            <a:ext cx="5850720" cy="4318920"/>
          </a:xfrm>
          <a:prstGeom prst="rect">
            <a:avLst/>
          </a:prstGeom>
        </p:spPr>
        <p:txBody>
          <a:bodyPr lIns="96840" tIns="48240" rIns="96840" bIns="48240"/>
          <a:lstStyle/>
          <a:p>
            <a:pPr marL="216000" indent="-215640">
              <a:lnSpc>
                <a:spcPct val="100000"/>
              </a:lnSpc>
            </a:pPr>
            <a:r>
              <a:rPr lang="en-US" sz="2000" strike="noStrike" spc="-1">
                <a:solidFill>
                  <a:srgbClr val="000000"/>
                </a:solidFill>
                <a:uFill>
                  <a:solidFill>
                    <a:srgbClr val="FFFFFF"/>
                  </a:solidFill>
                </a:uFill>
                <a:latin typeface="Arial"/>
              </a:rPr>
              <a:t>Work flow of forecasting models: data from Numerical Weather Prediction (i.e., weather models) is tuned with online power data in the Prediction model itself, and then transported as single (deterministic) forecasts, probabilistic forecasts or scenarios to the end users.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4143240" y="9120240"/>
            <a:ext cx="3169440" cy="478800"/>
          </a:xfrm>
          <a:prstGeom prst="rect">
            <a:avLst/>
          </a:prstGeom>
          <a:noFill/>
          <a:ln w="9360">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9A7C7AB8-61ED-490D-99C8-7EA78C3E5844}" type="slidenum">
              <a:rPr lang="en-US" sz="1200" strike="noStrike" spc="-1">
                <a:solidFill>
                  <a:srgbClr val="000000"/>
                </a:solidFill>
                <a:uFill>
                  <a:solidFill>
                    <a:srgbClr val="FFFFFF"/>
                  </a:solidFill>
                </a:uFill>
                <a:latin typeface="Tahoma"/>
              </a:rPr>
              <a:t>6</a:t>
            </a:fld>
            <a:endParaRPr lang="en-US" sz="1800" strike="noStrike" spc="-1">
              <a:solidFill>
                <a:srgbClr val="000000"/>
              </a:solidFill>
              <a:uFill>
                <a:solidFill>
                  <a:srgbClr val="FFFFFF"/>
                </a:solidFill>
              </a:uFill>
              <a:latin typeface="Arial"/>
            </a:endParaRPr>
          </a:p>
        </p:txBody>
      </p:sp>
      <p:sp>
        <p:nvSpPr>
          <p:cNvPr id="248" name="PlaceHolder 2"/>
          <p:cNvSpPr>
            <a:spLocks noGrp="1"/>
          </p:cNvSpPr>
          <p:nvPr>
            <p:ph type="body"/>
          </p:nvPr>
        </p:nvSpPr>
        <p:spPr>
          <a:xfrm>
            <a:off x="731880" y="4560840"/>
            <a:ext cx="5850720" cy="4318920"/>
          </a:xfrm>
          <a:prstGeom prst="rect">
            <a:avLst/>
          </a:prstGeom>
        </p:spPr>
        <p:txBody>
          <a:bodyPr lIns="96840" tIns="48240" rIns="96840" bIns="48240"/>
          <a:lstStyle/>
          <a:p>
            <a:endParaRPr lang="en-US" sz="2000" strike="noStrike" spc="-1">
              <a:solidFill>
                <a:srgbClr val="000000"/>
              </a:solidFill>
              <a:uFill>
                <a:solidFill>
                  <a:srgbClr val="FFFFFF"/>
                </a:solidFill>
              </a:u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4143240" y="9120240"/>
            <a:ext cx="3169440" cy="478800"/>
          </a:xfrm>
          <a:prstGeom prst="rect">
            <a:avLst/>
          </a:prstGeom>
          <a:noFill/>
          <a:ln w="9360">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4AD1D2D4-DFDC-49F6-B82E-E331A7579470}" type="slidenum">
              <a:rPr lang="en-US" sz="1200" strike="noStrike" spc="-1">
                <a:solidFill>
                  <a:srgbClr val="000000"/>
                </a:solidFill>
                <a:uFill>
                  <a:solidFill>
                    <a:srgbClr val="FFFFFF"/>
                  </a:solidFill>
                </a:uFill>
                <a:latin typeface="Tahoma"/>
              </a:rPr>
              <a:t>15</a:t>
            </a:fld>
            <a:endParaRPr lang="en-US" sz="1800" strike="noStrike" spc="-1">
              <a:solidFill>
                <a:srgbClr val="000000"/>
              </a:solidFill>
              <a:uFill>
                <a:solidFill>
                  <a:srgbClr val="FFFFFF"/>
                </a:solidFill>
              </a:uFill>
              <a:latin typeface="Arial"/>
            </a:endParaRPr>
          </a:p>
        </p:txBody>
      </p:sp>
      <p:sp>
        <p:nvSpPr>
          <p:cNvPr id="250" name="PlaceHolder 2"/>
          <p:cNvSpPr>
            <a:spLocks noGrp="1"/>
          </p:cNvSpPr>
          <p:nvPr>
            <p:ph type="body"/>
          </p:nvPr>
        </p:nvSpPr>
        <p:spPr>
          <a:xfrm>
            <a:off x="731880" y="4560840"/>
            <a:ext cx="5850720" cy="4318920"/>
          </a:xfrm>
          <a:prstGeom prst="rect">
            <a:avLst/>
          </a:prstGeom>
        </p:spPr>
        <p:txBody>
          <a:bodyPr lIns="96840" tIns="48240" rIns="96840" bIns="48240"/>
          <a:lstStyle/>
          <a:p>
            <a:endParaRPr lang="en-US" sz="2000" strike="noStrike" spc="-1">
              <a:solidFill>
                <a:srgbClr val="000000"/>
              </a:solidFill>
              <a:uFill>
                <a:solidFill>
                  <a:srgbClr val="FFFFFF"/>
                </a:solidFill>
              </a:u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p:nvPr/>
        </p:nvSpPr>
        <p:spPr>
          <a:xfrm>
            <a:off x="4143240" y="9120240"/>
            <a:ext cx="3169440" cy="478800"/>
          </a:xfrm>
          <a:prstGeom prst="rect">
            <a:avLst/>
          </a:prstGeom>
          <a:noFill/>
          <a:ln w="9360">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57BC5254-DAB2-40B1-BA7E-D4B8EA9252A4}" type="slidenum">
              <a:rPr lang="en-US" sz="1200" strike="noStrike" spc="-1">
                <a:solidFill>
                  <a:srgbClr val="000000"/>
                </a:solidFill>
                <a:uFill>
                  <a:solidFill>
                    <a:srgbClr val="FFFFFF"/>
                  </a:solidFill>
                </a:uFill>
                <a:latin typeface="Tahoma"/>
              </a:rPr>
              <a:t>25</a:t>
            </a:fld>
            <a:endParaRPr lang="en-US" sz="1800" strike="noStrike" spc="-1">
              <a:solidFill>
                <a:srgbClr val="000000"/>
              </a:solidFill>
              <a:uFill>
                <a:solidFill>
                  <a:srgbClr val="FFFFFF"/>
                </a:solidFill>
              </a:uFill>
              <a:latin typeface="Arial"/>
            </a:endParaRPr>
          </a:p>
        </p:txBody>
      </p:sp>
      <p:sp>
        <p:nvSpPr>
          <p:cNvPr id="252" name="PlaceHolder 2"/>
          <p:cNvSpPr>
            <a:spLocks noGrp="1"/>
          </p:cNvSpPr>
          <p:nvPr>
            <p:ph type="body"/>
          </p:nvPr>
        </p:nvSpPr>
        <p:spPr>
          <a:xfrm>
            <a:off x="731880" y="4560840"/>
            <a:ext cx="5850720" cy="4318920"/>
          </a:xfrm>
          <a:prstGeom prst="rect">
            <a:avLst/>
          </a:prstGeom>
        </p:spPr>
        <p:txBody>
          <a:bodyPr lIns="96840" tIns="48240" rIns="96840" bIns="48240"/>
          <a:lstStyle/>
          <a:p>
            <a:endParaRPr lang="en-US" sz="200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4674240" y="3682080"/>
            <a:ext cx="4015800" cy="189684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457200" y="3682080"/>
            <a:ext cx="4015800" cy="189684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457200" y="1604520"/>
            <a:ext cx="8229240" cy="397728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457200" y="1604520"/>
            <a:ext cx="8229240" cy="397728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pic>
        <p:nvPicPr>
          <p:cNvPr id="37" name="Picture 36"/>
          <p:cNvPicPr/>
          <p:nvPr/>
        </p:nvPicPr>
        <p:blipFill>
          <a:blip r:embed="rId2"/>
          <a:stretch/>
        </p:blipFill>
        <p:spPr>
          <a:xfrm>
            <a:off x="2079360" y="1604520"/>
            <a:ext cx="4984560" cy="3977280"/>
          </a:xfrm>
          <a:prstGeom prst="rect">
            <a:avLst/>
          </a:prstGeom>
          <a:ln>
            <a:noFill/>
          </a:ln>
        </p:spPr>
      </p:pic>
      <p:pic>
        <p:nvPicPr>
          <p:cNvPr id="38" name="Picture 37"/>
          <p:cNvPicPr/>
          <p:nvPr/>
        </p:nvPicPr>
        <p:blipFill>
          <a:blip r:embed="rId2"/>
          <a:stretch/>
        </p:blipFill>
        <p:spPr>
          <a:xfrm>
            <a:off x="2079360" y="1604520"/>
            <a:ext cx="4984560" cy="3977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457200" y="3682080"/>
            <a:ext cx="4015800" cy="189684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4674240" y="1604520"/>
            <a:ext cx="4015800" cy="397728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lstStyle/>
          <a:p>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8"/>
          <p:cNvPicPr/>
          <p:nvPr/>
        </p:nvPicPr>
        <p:blipFill>
          <a:blip r:embed="rId14"/>
          <a:stretch/>
        </p:blipFill>
        <p:spPr>
          <a:xfrm>
            <a:off x="7848720" y="5638680"/>
            <a:ext cx="1065960" cy="1017000"/>
          </a:xfrm>
          <a:prstGeom prst="rect">
            <a:avLst/>
          </a:prstGeom>
          <a:ln w="9360">
            <a:noFill/>
          </a:ln>
        </p:spPr>
      </p:pic>
      <p:pic>
        <p:nvPicPr>
          <p:cNvPr id="6" name="Picture 1"/>
          <p:cNvPicPr/>
          <p:nvPr/>
        </p:nvPicPr>
        <p:blipFill>
          <a:blip r:embed="rId15"/>
          <a:stretch/>
        </p:blipFill>
        <p:spPr>
          <a:xfrm>
            <a:off x="0" y="0"/>
            <a:ext cx="9143280" cy="411480"/>
          </a:xfrm>
          <a:prstGeom prst="rect">
            <a:avLst/>
          </a:prstGeom>
          <a:ln>
            <a:noFill/>
          </a:ln>
        </p:spPr>
      </p:pic>
      <p:pic>
        <p:nvPicPr>
          <p:cNvPr id="2" name="Picture 4"/>
          <p:cNvPicPr/>
          <p:nvPr/>
        </p:nvPicPr>
        <p:blipFill>
          <a:blip r:embed="rId16"/>
          <a:stretch/>
        </p:blipFill>
        <p:spPr>
          <a:xfrm>
            <a:off x="76320" y="6081840"/>
            <a:ext cx="1523160" cy="713880"/>
          </a:xfrm>
          <a:prstGeom prst="rect">
            <a:avLst/>
          </a:prstGeom>
          <a:ln w="9360">
            <a:noFill/>
          </a:ln>
        </p:spPr>
      </p:pic>
      <p:sp>
        <p:nvSpPr>
          <p:cNvPr id="3"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strike="noStrike" spc="-1">
                <a:solidFill>
                  <a:srgbClr val="000000"/>
                </a:solidFill>
                <a:uFill>
                  <a:solidFill>
                    <a:srgbClr val="FFFFFF"/>
                  </a:solidFill>
                </a:uFill>
                <a:latin typeface="Arial"/>
              </a:rPr>
              <a:t>Click to edit the title text format</a:t>
            </a:r>
          </a:p>
        </p:txBody>
      </p:sp>
      <p:sp>
        <p:nvSpPr>
          <p:cNvPr id="4"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320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grgi@dtu.d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Task 36 Forecasting for Wind Power</a:t>
            </a:r>
            <a:endParaRPr lang="en-US" sz="1800" strike="noStrike" spc="-1">
              <a:solidFill>
                <a:srgbClr val="000000"/>
              </a:solidFill>
              <a:uFill>
                <a:solidFill>
                  <a:srgbClr val="FFFFFF"/>
                </a:solidFill>
              </a:uFill>
              <a:latin typeface="Arial"/>
            </a:endParaRPr>
          </a:p>
        </p:txBody>
      </p:sp>
      <p:sp>
        <p:nvSpPr>
          <p:cNvPr id="45" name="CustomShape 2"/>
          <p:cNvSpPr/>
          <p:nvPr/>
        </p:nvSpPr>
        <p:spPr>
          <a:xfrm>
            <a:off x="457200" y="1371600"/>
            <a:ext cx="6019200" cy="4753800"/>
          </a:xfrm>
          <a:prstGeom prst="rect">
            <a:avLst/>
          </a:prstGeom>
          <a:noFill/>
          <a:ln w="9360">
            <a:noFill/>
          </a:ln>
        </p:spPr>
        <p:style>
          <a:lnRef idx="0">
            <a:scrgbClr r="0" g="0" b="0"/>
          </a:lnRef>
          <a:fillRef idx="0">
            <a:scrgbClr r="0" g="0" b="0"/>
          </a:fillRef>
          <a:effectRef idx="0">
            <a:scrgbClr r="0" g="0" b="0"/>
          </a:effectRef>
          <a:fontRef idx="minor"/>
        </p:style>
      </p:sp>
      <p:sp>
        <p:nvSpPr>
          <p:cNvPr id="46" name="CustomShape 3"/>
          <p:cNvSpPr/>
          <p:nvPr/>
        </p:nvSpPr>
        <p:spPr>
          <a:xfrm>
            <a:off x="-914400" y="4952880"/>
            <a:ext cx="6095160" cy="990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80000"/>
              </a:lnSpc>
            </a:pPr>
            <a:endParaRPr lang="en-US" sz="1800" strike="noStrike" spc="-1">
              <a:solidFill>
                <a:srgbClr val="000000"/>
              </a:solidFill>
              <a:uFill>
                <a:solidFill>
                  <a:srgbClr val="FFFFFF"/>
                </a:solidFill>
              </a:uFill>
              <a:latin typeface="Arial"/>
            </a:endParaRPr>
          </a:p>
          <a:p>
            <a:pPr>
              <a:lnSpc>
                <a:spcPct val="80000"/>
              </a:lnSpc>
            </a:pPr>
            <a:r>
              <a:rPr lang="en-US" sz="2000" b="1" strike="noStrike" spc="-1">
                <a:solidFill>
                  <a:srgbClr val="FFFFFF"/>
                </a:solidFill>
                <a:uFill>
                  <a:solidFill>
                    <a:srgbClr val="FFFFFF"/>
                  </a:solidFill>
                </a:uFill>
                <a:latin typeface="Arial"/>
                <a:ea typeface="DejaVu Sans"/>
              </a:rPr>
              <a:t>	</a:t>
            </a:r>
            <a:endParaRPr lang="en-US" sz="1800" strike="noStrike" spc="-1">
              <a:solidFill>
                <a:srgbClr val="000000"/>
              </a:solidFill>
              <a:uFill>
                <a:solidFill>
                  <a:srgbClr val="FFFFFF"/>
                </a:solidFill>
              </a:uFill>
              <a:latin typeface="Arial"/>
            </a:endParaRPr>
          </a:p>
        </p:txBody>
      </p:sp>
      <p:pic>
        <p:nvPicPr>
          <p:cNvPr id="47" name="Picture 2"/>
          <p:cNvPicPr/>
          <p:nvPr/>
        </p:nvPicPr>
        <p:blipFill>
          <a:blip r:embed="rId3"/>
          <a:stretch/>
        </p:blipFill>
        <p:spPr>
          <a:xfrm>
            <a:off x="457200" y="1905120"/>
            <a:ext cx="5796720" cy="3891600"/>
          </a:xfrm>
          <a:prstGeom prst="rect">
            <a:avLst/>
          </a:prstGeom>
          <a:ln>
            <a:noFill/>
          </a:ln>
        </p:spPr>
      </p:pic>
      <p:sp>
        <p:nvSpPr>
          <p:cNvPr id="48" name="CustomShape 4"/>
          <p:cNvSpPr/>
          <p:nvPr/>
        </p:nvSpPr>
        <p:spPr>
          <a:xfrm>
            <a:off x="6280920" y="1951920"/>
            <a:ext cx="2871360" cy="3305160"/>
          </a:xfrm>
          <a:prstGeom prst="rect">
            <a:avLst/>
          </a:prstGeom>
          <a:ln>
            <a:round/>
          </a:ln>
        </p:spPr>
        <p:style>
          <a:lnRef idx="2">
            <a:schemeClr val="accent3"/>
          </a:lnRef>
          <a:fillRef idx="1">
            <a:schemeClr val="lt1"/>
          </a:fillRef>
          <a:effectRef idx="0">
            <a:schemeClr val="accent3"/>
          </a:effectRef>
          <a:fontRef idx="minor"/>
        </p:style>
        <p:txBody>
          <a:bodyPr lIns="90000" tIns="45000" rIns="90000" bIns="45000"/>
          <a:lstStyle/>
          <a:p>
            <a:pPr>
              <a:lnSpc>
                <a:spcPct val="100000"/>
              </a:lnSpc>
            </a:pPr>
            <a:r>
              <a:rPr lang="en-US" sz="2000" b="1" strike="noStrike" spc="-1" dirty="0">
                <a:solidFill>
                  <a:srgbClr val="000000"/>
                </a:solidFill>
                <a:uFill>
                  <a:solidFill>
                    <a:srgbClr val="FFFFFF"/>
                  </a:solidFill>
                </a:uFill>
                <a:latin typeface="Arial"/>
                <a:ea typeface="DejaVu Sans"/>
              </a:rPr>
              <a:t>Gregor Giebel,</a:t>
            </a:r>
            <a:endParaRPr lang="en-US" sz="1800" strike="noStrike" spc="-1" dirty="0">
              <a:solidFill>
                <a:srgbClr val="000000"/>
              </a:solidFill>
              <a:uFill>
                <a:solidFill>
                  <a:srgbClr val="FFFFFF"/>
                </a:solidFill>
              </a:uFill>
              <a:latin typeface="Arial"/>
            </a:endParaRPr>
          </a:p>
          <a:p>
            <a:pPr>
              <a:lnSpc>
                <a:spcPct val="100000"/>
              </a:lnSpc>
            </a:pPr>
            <a:r>
              <a:rPr lang="en-US" sz="2000" b="1" strike="noStrike" spc="-1" dirty="0">
                <a:solidFill>
                  <a:srgbClr val="000000"/>
                </a:solidFill>
                <a:uFill>
                  <a:solidFill>
                    <a:srgbClr val="FFFFFF"/>
                  </a:solidFill>
                </a:uFill>
                <a:latin typeface="Arial"/>
                <a:ea typeface="DejaVu Sans"/>
              </a:rPr>
              <a:t>DTU Wind Energy</a:t>
            </a:r>
            <a:endParaRPr lang="en-US" sz="1800" strike="noStrike" spc="-1" dirty="0">
              <a:solidFill>
                <a:srgbClr val="000000"/>
              </a:solidFill>
              <a:uFill>
                <a:solidFill>
                  <a:srgbClr val="FFFFFF"/>
                </a:solidFill>
              </a:uFill>
              <a:latin typeface="Arial"/>
            </a:endParaRPr>
          </a:p>
          <a:p>
            <a:pPr>
              <a:lnSpc>
                <a:spcPct val="100000"/>
              </a:lnSpc>
            </a:pPr>
            <a:endParaRPr lang="en-US" sz="1800" strike="noStrike" spc="-1" dirty="0">
              <a:solidFill>
                <a:srgbClr val="000000"/>
              </a:solidFill>
              <a:uFill>
                <a:solidFill>
                  <a:srgbClr val="FFFFFF"/>
                </a:solidFill>
              </a:uFill>
              <a:latin typeface="Arial"/>
            </a:endParaRPr>
          </a:p>
          <a:p>
            <a:pPr>
              <a:lnSpc>
                <a:spcPct val="100000"/>
              </a:lnSpc>
            </a:pPr>
            <a:endParaRPr lang="en-US" sz="1800" strike="noStrike" spc="-1" dirty="0">
              <a:solidFill>
                <a:srgbClr val="000000"/>
              </a:solidFill>
              <a:uFill>
                <a:solidFill>
                  <a:srgbClr val="FFFFFF"/>
                </a:solidFill>
              </a:uFill>
              <a:latin typeface="Arial"/>
            </a:endParaRPr>
          </a:p>
          <a:p>
            <a:pPr>
              <a:lnSpc>
                <a:spcPct val="100000"/>
              </a:lnSpc>
            </a:pPr>
            <a:endParaRPr lang="en-US" sz="1800" strike="noStrike" spc="-1" dirty="0">
              <a:solidFill>
                <a:srgbClr val="000000"/>
              </a:solidFill>
              <a:uFill>
                <a:solidFill>
                  <a:srgbClr val="FFFFFF"/>
                </a:solidFill>
              </a:uFill>
              <a:latin typeface="Arial"/>
            </a:endParaRPr>
          </a:p>
          <a:p>
            <a:pPr>
              <a:lnSpc>
                <a:spcPct val="100000"/>
              </a:lnSpc>
            </a:pPr>
            <a:r>
              <a:rPr lang="en-US" sz="2000" b="1" spc="-1" dirty="0" smtClean="0">
                <a:solidFill>
                  <a:srgbClr val="000000"/>
                </a:solidFill>
                <a:uFill>
                  <a:solidFill>
                    <a:srgbClr val="FFFFFF"/>
                  </a:solidFill>
                </a:uFill>
                <a:latin typeface="Arial"/>
                <a:ea typeface="DejaVu Sans"/>
              </a:rPr>
              <a:t>10</a:t>
            </a:r>
            <a:r>
              <a:rPr lang="en-US" sz="2000" b="1" strike="noStrike" spc="-1" dirty="0" smtClean="0">
                <a:solidFill>
                  <a:srgbClr val="000000"/>
                </a:solidFill>
                <a:uFill>
                  <a:solidFill>
                    <a:srgbClr val="FFFFFF"/>
                  </a:solidFill>
                </a:uFill>
                <a:latin typeface="Arial"/>
                <a:ea typeface="DejaVu Sans"/>
              </a:rPr>
              <a:t> June </a:t>
            </a:r>
            <a:r>
              <a:rPr lang="en-US" sz="2000" b="1" strike="noStrike" spc="-1" dirty="0">
                <a:solidFill>
                  <a:srgbClr val="000000"/>
                </a:solidFill>
                <a:uFill>
                  <a:solidFill>
                    <a:srgbClr val="FFFFFF"/>
                  </a:solidFill>
                </a:uFill>
                <a:latin typeface="Arial"/>
                <a:ea typeface="DejaVu Sans"/>
              </a:rPr>
              <a:t>2016</a:t>
            </a:r>
            <a:endParaRPr lang="en-US" sz="1800" strike="noStrike" spc="-1" dirty="0">
              <a:solidFill>
                <a:srgbClr val="000000"/>
              </a:solidFill>
              <a:uFill>
                <a:solidFill>
                  <a:srgbClr val="FFFFFF"/>
                </a:solidFill>
              </a:uFill>
              <a:latin typeface="Arial"/>
            </a:endParaRPr>
          </a:p>
          <a:p>
            <a:pPr>
              <a:lnSpc>
                <a:spcPct val="100000"/>
              </a:lnSpc>
            </a:pPr>
            <a:endParaRPr lang="en-US" sz="1800" strike="noStrike" spc="-1" dirty="0">
              <a:solidFill>
                <a:srgbClr val="000000"/>
              </a:solidFill>
              <a:uFill>
                <a:solidFill>
                  <a:srgbClr val="FFFFFF"/>
                </a:solidFill>
              </a:uFill>
              <a:latin typeface="Arial"/>
            </a:endParaRPr>
          </a:p>
          <a:p>
            <a:pPr>
              <a:lnSpc>
                <a:spcPct val="100000"/>
              </a:lnSpc>
            </a:pPr>
            <a:endParaRPr lang="en-US" sz="1800" strike="noStrike" spc="-1" dirty="0">
              <a:solidFill>
                <a:srgbClr val="000000"/>
              </a:solidFill>
              <a:uFill>
                <a:solidFill>
                  <a:srgbClr val="FFFFFF"/>
                </a:solidFill>
              </a:uFill>
              <a:latin typeface="Arial"/>
            </a:endParaRPr>
          </a:p>
          <a:p>
            <a:pPr>
              <a:lnSpc>
                <a:spcPct val="100000"/>
              </a:lnSpc>
            </a:pPr>
            <a:endParaRPr lang="en-US" sz="1800" strike="noStrike" spc="-1" dirty="0">
              <a:solidFill>
                <a:srgbClr val="000000"/>
              </a:solidFill>
              <a:uFill>
                <a:solidFill>
                  <a:srgbClr val="FFFFFF"/>
                </a:solidFill>
              </a:uFill>
              <a:latin typeface="Arial"/>
            </a:endParaRPr>
          </a:p>
          <a:p>
            <a:pPr>
              <a:lnSpc>
                <a:spcPct val="100000"/>
              </a:lnSpc>
            </a:pPr>
            <a:r>
              <a:rPr lang="en-US" sz="2000" b="1" spc="-1" dirty="0" smtClean="0">
                <a:solidFill>
                  <a:srgbClr val="000000"/>
                </a:solidFill>
                <a:uFill>
                  <a:solidFill>
                    <a:srgbClr val="FFFFFF"/>
                  </a:solidFill>
                </a:uFill>
                <a:latin typeface="Arial"/>
                <a:ea typeface="DejaVu Sans"/>
              </a:rPr>
              <a:t>Task</a:t>
            </a:r>
            <a:r>
              <a:rPr lang="en-US" sz="2000" b="1" strike="noStrike" spc="-1" dirty="0" smtClean="0">
                <a:solidFill>
                  <a:srgbClr val="000000"/>
                </a:solidFill>
                <a:uFill>
                  <a:solidFill>
                    <a:srgbClr val="FFFFFF"/>
                  </a:solidFill>
                </a:uFill>
                <a:latin typeface="Arial"/>
                <a:ea typeface="DejaVu Sans"/>
              </a:rPr>
              <a:t> </a:t>
            </a:r>
            <a:r>
              <a:rPr lang="en-US" sz="2000" b="1" strike="noStrike" spc="-1" dirty="0">
                <a:solidFill>
                  <a:srgbClr val="000000"/>
                </a:solidFill>
                <a:uFill>
                  <a:solidFill>
                    <a:srgbClr val="FFFFFF"/>
                  </a:solidFill>
                </a:uFill>
                <a:latin typeface="Arial"/>
                <a:ea typeface="DejaVu Sans"/>
              </a:rPr>
              <a:t>meeting, </a:t>
            </a:r>
            <a:r>
              <a:rPr lang="en-US" sz="2000" b="1" strike="noStrike" spc="-1" dirty="0" smtClean="0">
                <a:solidFill>
                  <a:srgbClr val="000000"/>
                </a:solidFill>
                <a:uFill>
                  <a:solidFill>
                    <a:srgbClr val="FFFFFF"/>
                  </a:solidFill>
                </a:uFill>
                <a:latin typeface="Arial"/>
                <a:ea typeface="DejaVu Sans"/>
              </a:rPr>
              <a:t>Barcelona, ES</a:t>
            </a:r>
            <a:endParaRPr lang="en-US" sz="180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Task 1.1</a:t>
            </a:r>
            <a:endParaRPr lang="en-US" sz="1800" strike="noStrike" spc="-1">
              <a:solidFill>
                <a:srgbClr val="000000"/>
              </a:solidFill>
              <a:uFill>
                <a:solidFill>
                  <a:srgbClr val="FFFFFF"/>
                </a:solidFill>
              </a:uFill>
              <a:latin typeface="Arial"/>
            </a:endParaRPr>
          </a:p>
        </p:txBody>
      </p:sp>
      <p:sp>
        <p:nvSpPr>
          <p:cNvPr id="123" name="CustomShape 2"/>
          <p:cNvSpPr/>
          <p:nvPr/>
        </p:nvSpPr>
        <p:spPr>
          <a:xfrm>
            <a:off x="457200" y="1600200"/>
            <a:ext cx="853380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spc="-1" dirty="0">
                <a:solidFill>
                  <a:srgbClr val="000000"/>
                </a:solidFill>
                <a:uFill>
                  <a:solidFill>
                    <a:srgbClr val="FFFFFF"/>
                  </a:solidFill>
                </a:uFill>
                <a:latin typeface="Calibri"/>
              </a:rPr>
              <a:t>Compile list of available data sets, especially from tall towers.</a:t>
            </a:r>
            <a:endParaRPr lang="en-US" sz="1800" strike="noStrike" spc="-1" dirty="0">
              <a:solidFill>
                <a:srgbClr val="000000"/>
              </a:solidFill>
              <a:uFill>
                <a:solidFill>
                  <a:srgbClr val="FFFFFF"/>
                </a:solidFill>
              </a:uFill>
              <a:latin typeface="Arial"/>
            </a:endParaRPr>
          </a:p>
          <a:p>
            <a:pPr>
              <a:lnSpc>
                <a:spcPct val="100000"/>
              </a:lnSpc>
            </a:pPr>
            <a:r>
              <a:rPr lang="en-US" sz="3200" b="1" strike="noStrike" spc="-1" dirty="0">
                <a:solidFill>
                  <a:srgbClr val="000000"/>
                </a:solidFill>
                <a:uFill>
                  <a:solidFill>
                    <a:srgbClr val="FFFFFF"/>
                  </a:solidFill>
                </a:uFill>
                <a:latin typeface="Calibri"/>
              </a:rPr>
              <a:t>Lead: </a:t>
            </a:r>
            <a:r>
              <a:rPr lang="en-US" sz="3200" b="1" strike="noStrike" spc="-1" dirty="0" smtClean="0">
                <a:solidFill>
                  <a:srgbClr val="000000"/>
                </a:solidFill>
                <a:uFill>
                  <a:solidFill>
                    <a:srgbClr val="FFFFFF"/>
                  </a:solidFill>
                </a:uFill>
                <a:latin typeface="Calibri"/>
              </a:rPr>
              <a:t>DWD</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400" b="1" strike="noStrike" spc="-1" dirty="0">
                <a:solidFill>
                  <a:srgbClr val="000000"/>
                </a:solidFill>
                <a:uFill>
                  <a:solidFill>
                    <a:srgbClr val="FFFFFF"/>
                  </a:solidFill>
                </a:uFill>
                <a:latin typeface="Calibri"/>
              </a:rPr>
              <a:t>DE: </a:t>
            </a:r>
            <a:r>
              <a:rPr lang="en-US" sz="2400" i="1" strike="noStrike" spc="-1" dirty="0">
                <a:solidFill>
                  <a:srgbClr val="000000"/>
                </a:solidFill>
                <a:uFill>
                  <a:solidFill>
                    <a:srgbClr val="FFFFFF"/>
                  </a:solidFill>
                </a:uFill>
                <a:latin typeface="Calibri"/>
              </a:rPr>
              <a:t>DWD, ForWind </a:t>
            </a:r>
            <a:r>
              <a:rPr lang="en-US" sz="2400" strike="noStrike" spc="-1" dirty="0">
                <a:solidFill>
                  <a:srgbClr val="000000"/>
                </a:solidFill>
                <a:uFill>
                  <a:solidFill>
                    <a:srgbClr val="FFFFFF"/>
                  </a:solidFill>
                </a:uFill>
                <a:latin typeface="Calibri"/>
              </a:rPr>
              <a:t>and</a:t>
            </a:r>
            <a:r>
              <a:rPr lang="en-US" sz="2400" i="1" strike="noStrike" spc="-1" dirty="0">
                <a:solidFill>
                  <a:srgbClr val="000000"/>
                </a:solidFill>
                <a:uFill>
                  <a:solidFill>
                    <a:srgbClr val="FFFFFF"/>
                  </a:solidFill>
                </a:uFill>
                <a:latin typeface="Calibri"/>
              </a:rPr>
              <a:t> ZSW</a:t>
            </a:r>
            <a:r>
              <a:rPr lang="en-US" sz="2400" strike="noStrike" spc="-1" dirty="0">
                <a:solidFill>
                  <a:srgbClr val="000000"/>
                </a:solidFill>
                <a:uFill>
                  <a:solidFill>
                    <a:srgbClr val="FFFFFF"/>
                  </a:solidFill>
                </a:uFill>
                <a:latin typeface="Calibri"/>
              </a:rPr>
              <a:t> will contribute to the compilation of the list of available data sets (0.5 PM each).</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400" b="1" strike="noStrike" spc="-1" dirty="0">
                <a:solidFill>
                  <a:srgbClr val="000000"/>
                </a:solidFill>
                <a:uFill>
                  <a:solidFill>
                    <a:srgbClr val="FFFFFF"/>
                  </a:solidFill>
                </a:uFill>
                <a:latin typeface="Calibri"/>
              </a:rPr>
              <a:t>DK: </a:t>
            </a:r>
            <a:r>
              <a:rPr lang="en-US" sz="2400" i="1" strike="noStrike" spc="-1" dirty="0">
                <a:solidFill>
                  <a:srgbClr val="000000"/>
                </a:solidFill>
                <a:uFill>
                  <a:solidFill>
                    <a:srgbClr val="FFFFFF"/>
                  </a:solidFill>
                </a:uFill>
                <a:latin typeface="Calibri"/>
              </a:rPr>
              <a:t>All Danish partners</a:t>
            </a:r>
            <a:r>
              <a:rPr lang="en-US" sz="2400" strike="noStrike" spc="-1" dirty="0">
                <a:solidFill>
                  <a:srgbClr val="000000"/>
                </a:solidFill>
                <a:uFill>
                  <a:solidFill>
                    <a:srgbClr val="FFFFFF"/>
                  </a:solidFill>
                </a:uFill>
                <a:latin typeface="Calibri"/>
              </a:rPr>
              <a:t> will provide input.</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400" b="1" strike="noStrike" spc="-1" dirty="0">
                <a:solidFill>
                  <a:srgbClr val="000000"/>
                </a:solidFill>
                <a:uFill>
                  <a:solidFill>
                    <a:srgbClr val="FFFFFF"/>
                  </a:solidFill>
                </a:uFill>
                <a:latin typeface="Calibri"/>
              </a:rPr>
              <a:t>US:</a:t>
            </a:r>
            <a:r>
              <a:rPr lang="en-US" sz="2400" strike="noStrike" spc="-1" dirty="0">
                <a:solidFill>
                  <a:srgbClr val="000000"/>
                </a:solidFill>
                <a:uFill>
                  <a:solidFill>
                    <a:srgbClr val="FFFFFF"/>
                  </a:solidFill>
                </a:uFill>
                <a:latin typeface="Calibri"/>
              </a:rPr>
              <a:t> </a:t>
            </a:r>
            <a:r>
              <a:rPr lang="en-US" sz="2400" i="1" strike="noStrike" spc="-1" dirty="0">
                <a:solidFill>
                  <a:srgbClr val="000000"/>
                </a:solidFill>
                <a:uFill>
                  <a:solidFill>
                    <a:srgbClr val="FFFFFF"/>
                  </a:solidFill>
                </a:uFill>
                <a:latin typeface="Calibri"/>
              </a:rPr>
              <a:t>PNNL </a:t>
            </a:r>
            <a:r>
              <a:rPr lang="en-US" sz="2400" strike="noStrike" spc="-1" dirty="0">
                <a:solidFill>
                  <a:srgbClr val="000000"/>
                </a:solidFill>
                <a:uFill>
                  <a:solidFill>
                    <a:srgbClr val="FFFFFF"/>
                  </a:solidFill>
                </a:uFill>
                <a:latin typeface="Calibri"/>
              </a:rPr>
              <a:t>will contribute to the compilation, particularly North American data sets (0.5 PM)</a:t>
            </a:r>
            <a:endParaRPr lang="en-US" sz="1800" strike="noStrike" spc="-1" dirty="0">
              <a:solidFill>
                <a:srgbClr val="000000"/>
              </a:solidFill>
              <a:uFill>
                <a:solidFill>
                  <a:srgbClr val="FFFFFF"/>
                </a:solidFill>
              </a:uFill>
              <a:latin typeface="Arial"/>
            </a:endParaRPr>
          </a:p>
          <a:p>
            <a:pPr marL="343080" indent="-342360">
              <a:lnSpc>
                <a:spcPct val="100000"/>
              </a:lnSpc>
              <a:buClr>
                <a:srgbClr val="FF0000"/>
              </a:buClr>
              <a:buFont typeface="Symbol"/>
              <a:buChar char=""/>
            </a:pPr>
            <a:r>
              <a:rPr lang="en-US" sz="2400" b="1" strike="noStrike" spc="-1" dirty="0">
                <a:solidFill>
                  <a:srgbClr val="FF0000"/>
                </a:solidFill>
                <a:uFill>
                  <a:solidFill>
                    <a:srgbClr val="FFFFFF"/>
                  </a:solidFill>
                </a:uFill>
                <a:latin typeface="Calibri"/>
              </a:rPr>
              <a:t>Others?</a:t>
            </a:r>
            <a:endParaRPr lang="en-US" sz="1800" strike="noStrike" spc="-1" dirty="0">
              <a:solidFill>
                <a:srgbClr val="000000"/>
              </a:solidFill>
              <a:uFill>
                <a:solidFill>
                  <a:srgbClr val="FFFFFF"/>
                </a:solidFill>
              </a:uFill>
              <a:latin typeface="Arial"/>
            </a:endParaRPr>
          </a:p>
          <a:p>
            <a:pPr>
              <a:lnSpc>
                <a:spcPct val="100000"/>
              </a:lnSpc>
            </a:pPr>
            <a:endParaRPr lang="en-US" sz="180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Task 1.2</a:t>
            </a:r>
            <a:endParaRPr lang="en-US" sz="1800" strike="noStrike" spc="-1">
              <a:solidFill>
                <a:srgbClr val="000000"/>
              </a:solidFill>
              <a:uFill>
                <a:solidFill>
                  <a:srgbClr val="FFFFFF"/>
                </a:solidFill>
              </a:uFill>
              <a:latin typeface="Arial"/>
            </a:endParaRPr>
          </a:p>
        </p:txBody>
      </p:sp>
      <p:sp>
        <p:nvSpPr>
          <p:cNvPr id="125"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spc="-1">
                <a:solidFill>
                  <a:srgbClr val="000000"/>
                </a:solidFill>
                <a:uFill>
                  <a:solidFill>
                    <a:srgbClr val="FFFFFF"/>
                  </a:solidFill>
                </a:uFill>
                <a:latin typeface="Calibri"/>
              </a:rPr>
              <a:t>Creation of annual reports documenting and announcing field measurement programs and availability of data.</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800" b="1" strike="noStrike" spc="-1">
                <a:solidFill>
                  <a:srgbClr val="000000"/>
                </a:solidFill>
                <a:uFill>
                  <a:solidFill>
                    <a:srgbClr val="FFFFFF"/>
                  </a:solidFill>
                </a:uFill>
                <a:latin typeface="Calibri"/>
              </a:rPr>
              <a:t>DE: </a:t>
            </a:r>
            <a:r>
              <a:rPr lang="en-US" sz="2800" strike="noStrike" spc="-1">
                <a:solidFill>
                  <a:srgbClr val="000000"/>
                </a:solidFill>
                <a:uFill>
                  <a:solidFill>
                    <a:srgbClr val="FFFFFF"/>
                  </a:solidFill>
                </a:uFill>
                <a:latin typeface="Calibri"/>
              </a:rPr>
              <a:t>As co-leader of WP 1 </a:t>
            </a:r>
            <a:r>
              <a:rPr lang="en-US" sz="2800" i="1" strike="noStrike" spc="-1">
                <a:solidFill>
                  <a:srgbClr val="000000"/>
                </a:solidFill>
                <a:uFill>
                  <a:solidFill>
                    <a:srgbClr val="FFFFFF"/>
                  </a:solidFill>
                </a:uFill>
                <a:latin typeface="Calibri"/>
              </a:rPr>
              <a:t>DWD</a:t>
            </a:r>
            <a:r>
              <a:rPr lang="en-US" sz="2800" strike="noStrike" spc="-1">
                <a:solidFill>
                  <a:srgbClr val="000000"/>
                </a:solidFill>
                <a:uFill>
                  <a:solidFill>
                    <a:srgbClr val="FFFFFF"/>
                  </a:solidFill>
                </a:uFill>
                <a:latin typeface="Calibri"/>
              </a:rPr>
              <a:t> will also be a </a:t>
            </a:r>
            <a:r>
              <a:rPr lang="en-US" sz="2800" b="1" strike="noStrike" spc="-1">
                <a:solidFill>
                  <a:srgbClr val="000000"/>
                </a:solidFill>
                <a:uFill>
                  <a:solidFill>
                    <a:srgbClr val="FFFFFF"/>
                  </a:solidFill>
                </a:uFill>
                <a:latin typeface="Calibri"/>
              </a:rPr>
              <a:t>leader</a:t>
            </a:r>
            <a:r>
              <a:rPr lang="en-US" sz="2800" strike="noStrike" spc="-1">
                <a:solidFill>
                  <a:srgbClr val="000000"/>
                </a:solidFill>
                <a:uFill>
                  <a:solidFill>
                    <a:srgbClr val="FFFFFF"/>
                  </a:solidFill>
                </a:uFill>
                <a:latin typeface="Calibri"/>
              </a:rPr>
              <a:t> in the creation of the annual reports (1.5 PM).</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800" b="1" strike="noStrike" spc="-1">
                <a:solidFill>
                  <a:srgbClr val="000000"/>
                </a:solidFill>
                <a:uFill>
                  <a:solidFill>
                    <a:srgbClr val="FFFFFF"/>
                  </a:solidFill>
                </a:uFill>
                <a:latin typeface="Calibri"/>
              </a:rPr>
              <a:t>US: </a:t>
            </a:r>
            <a:r>
              <a:rPr lang="en-US" sz="2800" strike="noStrike" spc="-1">
                <a:solidFill>
                  <a:srgbClr val="000000"/>
                </a:solidFill>
                <a:uFill>
                  <a:solidFill>
                    <a:srgbClr val="FFFFFF"/>
                  </a:solidFill>
                </a:uFill>
                <a:latin typeface="Calibri"/>
              </a:rPr>
              <a:t>As co-leader of WP 1, </a:t>
            </a:r>
            <a:r>
              <a:rPr lang="en-US" sz="2800" i="1" strike="noStrike" spc="-1">
                <a:solidFill>
                  <a:srgbClr val="000000"/>
                </a:solidFill>
                <a:uFill>
                  <a:solidFill>
                    <a:srgbClr val="FFFFFF"/>
                  </a:solidFill>
                </a:uFill>
                <a:latin typeface="Calibri"/>
              </a:rPr>
              <a:t>PNNL</a:t>
            </a:r>
            <a:r>
              <a:rPr lang="en-US" sz="2800" strike="noStrike" spc="-1">
                <a:solidFill>
                  <a:srgbClr val="000000"/>
                </a:solidFill>
                <a:uFill>
                  <a:solidFill>
                    <a:srgbClr val="FFFFFF"/>
                  </a:solidFill>
                </a:uFill>
                <a:latin typeface="Calibri"/>
              </a:rPr>
              <a:t> will also be a leader and primary contributor to reporting (1 PM)</a:t>
            </a:r>
            <a:endParaRPr lang="en-US" sz="1800" strike="noStrike" spc="-1">
              <a:solidFill>
                <a:srgbClr val="000000"/>
              </a:solidFill>
              <a:uFill>
                <a:solidFill>
                  <a:srgbClr val="FFFFFF"/>
                </a:solidFill>
              </a:uFill>
              <a:latin typeface="Arial"/>
            </a:endParaRPr>
          </a:p>
          <a:p>
            <a:pPr marL="343080" indent="-342360">
              <a:lnSpc>
                <a:spcPct val="100000"/>
              </a:lnSpc>
              <a:buClr>
                <a:srgbClr val="FF0000"/>
              </a:buClr>
              <a:buFont typeface="Symbol"/>
              <a:buChar char=""/>
            </a:pPr>
            <a:r>
              <a:rPr lang="en-US" sz="2800" b="1" strike="noStrike" spc="-1">
                <a:solidFill>
                  <a:srgbClr val="FF0000"/>
                </a:solidFill>
                <a:uFill>
                  <a:solidFill>
                    <a:srgbClr val="FFFFFF"/>
                  </a:solidFill>
                </a:uFill>
                <a:latin typeface="Calibri"/>
              </a:rPr>
              <a:t>Others?</a:t>
            </a:r>
            <a:endParaRPr lang="en-US" sz="1800" strike="noStrike" spc="-1">
              <a:solidFill>
                <a:srgbClr val="000000"/>
              </a:solidFill>
              <a:uFill>
                <a:solidFill>
                  <a:srgbClr val="FFFFFF"/>
                </a:solidFill>
              </a:uFill>
              <a:latin typeface="Arial"/>
            </a:endParaRPr>
          </a:p>
          <a:p>
            <a:pP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457200" y="457200"/>
            <a:ext cx="8228880" cy="685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Task 1.3</a:t>
            </a:r>
            <a:endParaRPr lang="en-US" sz="1800" strike="noStrike" spc="-1">
              <a:solidFill>
                <a:srgbClr val="000000"/>
              </a:solidFill>
              <a:uFill>
                <a:solidFill>
                  <a:srgbClr val="FFFFFF"/>
                </a:solidFill>
              </a:uFill>
              <a:latin typeface="Arial"/>
            </a:endParaRPr>
          </a:p>
        </p:txBody>
      </p:sp>
      <p:sp>
        <p:nvSpPr>
          <p:cNvPr id="127" name="CustomShape 2"/>
          <p:cNvSpPr/>
          <p:nvPr/>
        </p:nvSpPr>
        <p:spPr>
          <a:xfrm>
            <a:off x="457200" y="1066680"/>
            <a:ext cx="838116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dirty="0">
                <a:solidFill>
                  <a:srgbClr val="000000"/>
                </a:solidFill>
                <a:uFill>
                  <a:solidFill>
                    <a:srgbClr val="FFFFFF"/>
                  </a:solidFill>
                </a:uFill>
                <a:latin typeface="Calibri"/>
              </a:rPr>
              <a:t>Verify and Validate the improvements through a common data set to test model results upon and discuss at IEA Task meetings</a:t>
            </a:r>
            <a:endParaRPr lang="en-US" sz="1800" strike="noStrike" spc="-1" dirty="0">
              <a:solidFill>
                <a:srgbClr val="000000"/>
              </a:solidFill>
              <a:uFill>
                <a:solidFill>
                  <a:srgbClr val="FFFFFF"/>
                </a:solidFill>
              </a:uFill>
              <a:latin typeface="Arial"/>
            </a:endParaRPr>
          </a:p>
          <a:p>
            <a:pPr>
              <a:lnSpc>
                <a:spcPct val="100000"/>
              </a:lnSpc>
            </a:pPr>
            <a:r>
              <a:rPr lang="en-US" sz="2000" b="1" strike="noStrike" spc="-1" dirty="0">
                <a:solidFill>
                  <a:srgbClr val="000000"/>
                </a:solidFill>
                <a:uFill>
                  <a:solidFill>
                    <a:srgbClr val="FFFFFF"/>
                  </a:solidFill>
                </a:uFill>
                <a:latin typeface="Calibri"/>
              </a:rPr>
              <a:t>Lead</a:t>
            </a:r>
            <a:r>
              <a:rPr lang="en-US" sz="2000" b="1" strike="noStrike" spc="-1" dirty="0" smtClean="0">
                <a:solidFill>
                  <a:srgbClr val="000000"/>
                </a:solidFill>
                <a:uFill>
                  <a:solidFill>
                    <a:srgbClr val="FFFFFF"/>
                  </a:solidFill>
                </a:uFill>
                <a:latin typeface="Calibri"/>
              </a:rPr>
              <a:t>: PNNL</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300" b="1" strike="noStrike" spc="-1" dirty="0">
                <a:solidFill>
                  <a:srgbClr val="000000"/>
                </a:solidFill>
                <a:uFill>
                  <a:solidFill>
                    <a:srgbClr val="FFFFFF"/>
                  </a:solidFill>
                </a:uFill>
                <a:latin typeface="Calibri"/>
              </a:rPr>
              <a:t>DE: </a:t>
            </a:r>
            <a:r>
              <a:rPr lang="en-US" sz="1300" i="1" strike="noStrike" spc="-1" dirty="0">
                <a:solidFill>
                  <a:srgbClr val="000000"/>
                </a:solidFill>
                <a:uFill>
                  <a:solidFill>
                    <a:srgbClr val="FFFFFF"/>
                  </a:solidFill>
                </a:uFill>
                <a:latin typeface="Calibri"/>
              </a:rPr>
              <a:t>DWD</a:t>
            </a:r>
            <a:r>
              <a:rPr lang="en-US" sz="1300" strike="noStrike" spc="-1" dirty="0">
                <a:solidFill>
                  <a:srgbClr val="000000"/>
                </a:solidFill>
                <a:uFill>
                  <a:solidFill>
                    <a:srgbClr val="FFFFFF"/>
                  </a:solidFill>
                </a:uFill>
                <a:latin typeface="Calibri"/>
              </a:rPr>
              <a:t> will use data from common data sets to verify its models (1.0 PM). </a:t>
            </a:r>
            <a:r>
              <a:rPr lang="en-US" sz="1300" i="1" strike="noStrike" spc="-1" dirty="0">
                <a:solidFill>
                  <a:srgbClr val="000000"/>
                </a:solidFill>
                <a:uFill>
                  <a:solidFill>
                    <a:srgbClr val="FFFFFF"/>
                  </a:solidFill>
                </a:uFill>
                <a:latin typeface="Calibri"/>
              </a:rPr>
              <a:t>ZSW</a:t>
            </a:r>
            <a:r>
              <a:rPr lang="en-US" sz="1300" strike="noStrike" spc="-1" dirty="0">
                <a:solidFill>
                  <a:srgbClr val="000000"/>
                </a:solidFill>
                <a:uFill>
                  <a:solidFill>
                    <a:srgbClr val="FFFFFF"/>
                  </a:solidFill>
                </a:uFill>
                <a:latin typeface="Calibri"/>
              </a:rPr>
              <a:t> will verify common data sets and resulting improvements for forecasting. This also includes selection of and contribution of different NWP parameter according to forecast skill. (1.5 PM)</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300" b="1" strike="noStrike" spc="-1" dirty="0">
                <a:solidFill>
                  <a:srgbClr val="000000"/>
                </a:solidFill>
                <a:uFill>
                  <a:solidFill>
                    <a:srgbClr val="FFFFFF"/>
                  </a:solidFill>
                </a:uFill>
                <a:latin typeface="Calibri"/>
              </a:rPr>
              <a:t>DK: </a:t>
            </a:r>
            <a:r>
              <a:rPr lang="en-US" sz="1300" i="1" strike="noStrike" spc="-1" dirty="0">
                <a:solidFill>
                  <a:srgbClr val="000000"/>
                </a:solidFill>
                <a:uFill>
                  <a:solidFill>
                    <a:srgbClr val="FFFFFF"/>
                  </a:solidFill>
                </a:uFill>
                <a:latin typeface="Calibri"/>
              </a:rPr>
              <a:t>VESTAS</a:t>
            </a:r>
            <a:r>
              <a:rPr lang="en-US" sz="1300" strike="noStrike" spc="-1" dirty="0">
                <a:solidFill>
                  <a:srgbClr val="000000"/>
                </a:solidFill>
                <a:uFill>
                  <a:solidFill>
                    <a:srgbClr val="FFFFFF"/>
                  </a:solidFill>
                </a:uFill>
                <a:latin typeface="Calibri"/>
              </a:rPr>
              <a:t> will verify and validate improved forecasts in several areas and time horizons (short-term, day ahead, seasonal) on a portfolio in </a:t>
            </a:r>
            <a:r>
              <a:rPr lang="en-US" sz="1300" i="1" strike="noStrike" spc="-1" dirty="0">
                <a:solidFill>
                  <a:srgbClr val="000000"/>
                </a:solidFill>
                <a:uFill>
                  <a:solidFill>
                    <a:srgbClr val="FFFFFF"/>
                  </a:solidFill>
                </a:uFill>
                <a:latin typeface="Calibri"/>
              </a:rPr>
              <a:t>VESTAS</a:t>
            </a:r>
            <a:r>
              <a:rPr lang="en-US" sz="1300" strike="noStrike" spc="-1" dirty="0">
                <a:solidFill>
                  <a:srgbClr val="000000"/>
                </a:solidFill>
                <a:uFill>
                  <a:solidFill>
                    <a:srgbClr val="FFFFFF"/>
                  </a:solidFill>
                </a:uFill>
                <a:latin typeface="Calibri"/>
              </a:rPr>
              <a:t> forecasting system, either using their standard verification tools or implementing new methods as suggested by the IEA Task 36. </a:t>
            </a:r>
            <a:r>
              <a:rPr lang="en-US" sz="1300" i="1" strike="noStrike" spc="-1" dirty="0">
                <a:solidFill>
                  <a:srgbClr val="000000"/>
                </a:solidFill>
                <a:uFill>
                  <a:solidFill>
                    <a:srgbClr val="FFFFFF"/>
                  </a:solidFill>
                </a:uFill>
                <a:latin typeface="Calibri"/>
              </a:rPr>
              <a:t>VESTAS </a:t>
            </a:r>
            <a:r>
              <a:rPr lang="en-US" sz="1300" strike="noStrike" spc="-1" dirty="0">
                <a:solidFill>
                  <a:srgbClr val="000000"/>
                </a:solidFill>
                <a:uFill>
                  <a:solidFill>
                    <a:srgbClr val="FFFFFF"/>
                  </a:solidFill>
                </a:uFill>
                <a:latin typeface="Calibri"/>
              </a:rPr>
              <a:t>will use met-masts and wind turbine data. The work will be performed in house since the data are highly confidential. Results will be shared and published (1 PM). </a:t>
            </a:r>
            <a:r>
              <a:rPr lang="en-US" sz="1300" i="1" strike="noStrike" spc="-1" dirty="0">
                <a:solidFill>
                  <a:srgbClr val="000000"/>
                </a:solidFill>
                <a:uFill>
                  <a:solidFill>
                    <a:srgbClr val="FFFFFF"/>
                  </a:solidFill>
                </a:uFill>
                <a:latin typeface="Calibri"/>
              </a:rPr>
              <a:t>DMI </a:t>
            </a:r>
            <a:r>
              <a:rPr lang="en-US" sz="1300" strike="noStrike" spc="-1" dirty="0">
                <a:solidFill>
                  <a:srgbClr val="000000"/>
                </a:solidFill>
                <a:uFill>
                  <a:solidFill>
                    <a:srgbClr val="FFFFFF"/>
                  </a:solidFill>
                </a:uFill>
                <a:latin typeface="Calibri"/>
              </a:rPr>
              <a:t>will verify their model data against a common data set (0.5 PM).</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300" b="1" strike="noStrike" spc="-1" dirty="0">
                <a:solidFill>
                  <a:srgbClr val="000000"/>
                </a:solidFill>
                <a:uFill>
                  <a:solidFill>
                    <a:srgbClr val="FFFFFF"/>
                  </a:solidFill>
                </a:uFill>
                <a:latin typeface="Calibri"/>
              </a:rPr>
              <a:t>FI: </a:t>
            </a:r>
            <a:r>
              <a:rPr lang="en-US" sz="1300" i="1" strike="noStrike" spc="-1" dirty="0">
                <a:solidFill>
                  <a:srgbClr val="000000"/>
                </a:solidFill>
                <a:uFill>
                  <a:solidFill>
                    <a:srgbClr val="FFFFFF"/>
                  </a:solidFill>
                </a:uFill>
                <a:latin typeface="Calibri"/>
              </a:rPr>
              <a:t>FMI</a:t>
            </a:r>
            <a:r>
              <a:rPr lang="en-US" sz="1300" strike="noStrike" spc="-1" dirty="0">
                <a:solidFill>
                  <a:srgbClr val="000000"/>
                </a:solidFill>
                <a:uFill>
                  <a:solidFill>
                    <a:srgbClr val="FFFFFF"/>
                  </a:solidFill>
                </a:uFill>
                <a:latin typeface="Calibri"/>
              </a:rPr>
              <a:t> would like to join the verification and validation of model improvements with common data sets within the Nordic regions. The main emphasize is to assess the role of the assimilation of remote sensing data (radar, satellite) within forecast time scales from hours to day ahead (0.75PM).</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300" b="1" strike="noStrike" spc="-1" dirty="0">
                <a:solidFill>
                  <a:srgbClr val="000000"/>
                </a:solidFill>
                <a:uFill>
                  <a:solidFill>
                    <a:srgbClr val="FFFFFF"/>
                  </a:solidFill>
                </a:uFill>
                <a:latin typeface="Calibri"/>
              </a:rPr>
              <a:t>PT: </a:t>
            </a:r>
            <a:r>
              <a:rPr lang="en-US" sz="1300" i="1" strike="noStrike" spc="-1" dirty="0">
                <a:solidFill>
                  <a:srgbClr val="000000"/>
                </a:solidFill>
                <a:uFill>
                  <a:solidFill>
                    <a:srgbClr val="FFFFFF"/>
                  </a:solidFill>
                </a:uFill>
                <a:latin typeface="Calibri"/>
              </a:rPr>
              <a:t>LNEG</a:t>
            </a:r>
            <a:r>
              <a:rPr lang="en-US" sz="1300" strike="noStrike" spc="-1" dirty="0">
                <a:solidFill>
                  <a:srgbClr val="000000"/>
                </a:solidFill>
                <a:uFill>
                  <a:solidFill>
                    <a:srgbClr val="FFFFFF"/>
                  </a:solidFill>
                </a:uFill>
                <a:latin typeface="Calibri"/>
              </a:rPr>
              <a:t> will use data assimilation methodologies in particularly to ingest </a:t>
            </a:r>
            <a:r>
              <a:rPr lang="en-US" sz="1300" strike="noStrike" spc="-1" dirty="0" err="1">
                <a:solidFill>
                  <a:srgbClr val="000000"/>
                </a:solidFill>
                <a:uFill>
                  <a:solidFill>
                    <a:srgbClr val="FFFFFF"/>
                  </a:solidFill>
                </a:uFill>
                <a:latin typeface="Calibri"/>
              </a:rPr>
              <a:t>asynoptic</a:t>
            </a:r>
            <a:r>
              <a:rPr lang="en-US" sz="1300" strike="noStrike" spc="-1" dirty="0">
                <a:solidFill>
                  <a:srgbClr val="000000"/>
                </a:solidFill>
                <a:uFill>
                  <a:solidFill>
                    <a:srgbClr val="FFFFFF"/>
                  </a:solidFill>
                </a:uFill>
                <a:latin typeface="Calibri"/>
              </a:rPr>
              <a:t> data for mesoscale models to provide and validate wind forecasts for short horizon times between </a:t>
            </a:r>
            <a:r>
              <a:rPr lang="en-US" sz="1300" i="1" strike="noStrike" spc="-1" dirty="0">
                <a:solidFill>
                  <a:srgbClr val="000000"/>
                </a:solidFill>
                <a:uFill>
                  <a:solidFill>
                    <a:srgbClr val="FFFFFF"/>
                  </a:solidFill>
                </a:uFill>
                <a:latin typeface="Calibri"/>
              </a:rPr>
              <a:t>(</a:t>
            </a:r>
            <a:r>
              <a:rPr lang="en-US" sz="1300" i="1" strike="noStrike" spc="-1" dirty="0" err="1">
                <a:solidFill>
                  <a:srgbClr val="000000"/>
                </a:solidFill>
                <a:uFill>
                  <a:solidFill>
                    <a:srgbClr val="FFFFFF"/>
                  </a:solidFill>
                </a:uFill>
                <a:latin typeface="Calibri"/>
              </a:rPr>
              <a:t>i</a:t>
            </a:r>
            <a:r>
              <a:rPr lang="en-US" sz="1300" i="1" strike="noStrike" spc="-1" dirty="0">
                <a:solidFill>
                  <a:srgbClr val="000000"/>
                </a:solidFill>
                <a:uFill>
                  <a:solidFill>
                    <a:srgbClr val="FFFFFF"/>
                  </a:solidFill>
                </a:uFill>
                <a:latin typeface="Calibri"/>
              </a:rPr>
              <a:t>)</a:t>
            </a:r>
            <a:r>
              <a:rPr lang="en-US" sz="1300" strike="noStrike" spc="-1" dirty="0">
                <a:solidFill>
                  <a:srgbClr val="000000"/>
                </a:solidFill>
                <a:uFill>
                  <a:solidFill>
                    <a:srgbClr val="FFFFFF"/>
                  </a:solidFill>
                </a:uFill>
                <a:latin typeface="Calibri"/>
              </a:rPr>
              <a:t> 0-3h, </a:t>
            </a:r>
            <a:r>
              <a:rPr lang="en-US" sz="1300" i="1" strike="noStrike" spc="-1" dirty="0">
                <a:solidFill>
                  <a:srgbClr val="000000"/>
                </a:solidFill>
                <a:uFill>
                  <a:solidFill>
                    <a:srgbClr val="FFFFFF"/>
                  </a:solidFill>
                </a:uFill>
                <a:latin typeface="Calibri"/>
              </a:rPr>
              <a:t>(ii)</a:t>
            </a:r>
            <a:r>
              <a:rPr lang="en-US" sz="1300" strike="noStrike" spc="-1" dirty="0">
                <a:solidFill>
                  <a:srgbClr val="000000"/>
                </a:solidFill>
                <a:uFill>
                  <a:solidFill>
                    <a:srgbClr val="FFFFFF"/>
                  </a:solidFill>
                </a:uFill>
                <a:latin typeface="Calibri"/>
              </a:rPr>
              <a:t> 3-12h and </a:t>
            </a:r>
            <a:r>
              <a:rPr lang="en-US" sz="1300" i="1" strike="noStrike" spc="-1" dirty="0">
                <a:solidFill>
                  <a:srgbClr val="000000"/>
                </a:solidFill>
                <a:uFill>
                  <a:solidFill>
                    <a:srgbClr val="FFFFFF"/>
                  </a:solidFill>
                </a:uFill>
                <a:latin typeface="Calibri"/>
              </a:rPr>
              <a:t>(iii)</a:t>
            </a:r>
            <a:r>
              <a:rPr lang="en-US" sz="1300" strike="noStrike" spc="-1" dirty="0">
                <a:solidFill>
                  <a:srgbClr val="000000"/>
                </a:solidFill>
                <a:uFill>
                  <a:solidFill>
                    <a:srgbClr val="FFFFFF"/>
                  </a:solidFill>
                </a:uFill>
                <a:latin typeface="Calibri"/>
              </a:rPr>
              <a:t> day ahead for Continental Portugal. The data will be provided from data type sensors such as masts, </a:t>
            </a:r>
            <a:r>
              <a:rPr lang="en-US" sz="1300" strike="noStrike" spc="-1" dirty="0" err="1">
                <a:solidFill>
                  <a:srgbClr val="000000"/>
                </a:solidFill>
                <a:uFill>
                  <a:solidFill>
                    <a:srgbClr val="FFFFFF"/>
                  </a:solidFill>
                </a:uFill>
                <a:latin typeface="Calibri"/>
              </a:rPr>
              <a:t>lidars</a:t>
            </a:r>
            <a:r>
              <a:rPr lang="en-US" sz="1300" strike="noStrike" spc="-1" dirty="0">
                <a:solidFill>
                  <a:srgbClr val="000000"/>
                </a:solidFill>
                <a:uFill>
                  <a:solidFill>
                    <a:srgbClr val="FFFFFF"/>
                  </a:solidFill>
                </a:uFill>
                <a:latin typeface="Calibri"/>
              </a:rPr>
              <a:t> and nacelle anemometers over an area of study, in particular, at </a:t>
            </a:r>
            <a:r>
              <a:rPr lang="en-US" sz="1300" strike="noStrike" spc="-1" dirty="0" err="1">
                <a:solidFill>
                  <a:srgbClr val="000000"/>
                </a:solidFill>
                <a:uFill>
                  <a:solidFill>
                    <a:srgbClr val="FFFFFF"/>
                  </a:solidFill>
                </a:uFill>
                <a:latin typeface="Calibri"/>
              </a:rPr>
              <a:t>Perdigão</a:t>
            </a:r>
            <a:r>
              <a:rPr lang="en-US" sz="1300" strike="noStrike" spc="-1" dirty="0">
                <a:solidFill>
                  <a:srgbClr val="000000"/>
                </a:solidFill>
                <a:uFill>
                  <a:solidFill>
                    <a:srgbClr val="FFFFFF"/>
                  </a:solidFill>
                </a:uFill>
                <a:latin typeface="Calibri"/>
              </a:rPr>
              <a:t> test area under the FP7 New European Wind Atlas (NEWA). In this project, a wind campaign to study the wind effects over the stability and surface and low-level jet phenomena will be addressed. (2,0 PM, also for D1.3).</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300" b="1" strike="noStrike" spc="-1" dirty="0">
                <a:solidFill>
                  <a:srgbClr val="000000"/>
                </a:solidFill>
                <a:uFill>
                  <a:solidFill>
                    <a:srgbClr val="FFFFFF"/>
                  </a:solidFill>
                </a:uFill>
                <a:latin typeface="Calibri"/>
              </a:rPr>
              <a:t>US:</a:t>
            </a:r>
            <a:r>
              <a:rPr lang="en-US" sz="1300" strike="noStrike" spc="-1" dirty="0">
                <a:solidFill>
                  <a:srgbClr val="000000"/>
                </a:solidFill>
                <a:uFill>
                  <a:solidFill>
                    <a:srgbClr val="FFFFFF"/>
                  </a:solidFill>
                </a:uFill>
                <a:latin typeface="Calibri"/>
              </a:rPr>
              <a:t> PNNL will help identify common data sets for verification and validation and carry out forecast model evaluations within this framework. This is a focus of the U.S. DOE’s Atmospheres to Electrons initiative and has generated candidate data sets such as the Wind Forecast Improvement Projects (WFIPs). [2 PM]</a:t>
            </a:r>
            <a:endParaRPr lang="en-US" sz="1800" strike="noStrike" spc="-1" dirty="0">
              <a:solidFill>
                <a:srgbClr val="000000"/>
              </a:solidFill>
              <a:uFill>
                <a:solidFill>
                  <a:srgbClr val="FFFFFF"/>
                </a:solidFill>
              </a:uFill>
              <a:latin typeface="Arial"/>
            </a:endParaRPr>
          </a:p>
          <a:p>
            <a:pPr>
              <a:lnSpc>
                <a:spcPct val="100000"/>
              </a:lnSpc>
            </a:pPr>
            <a:endParaRPr lang="en-US" sz="180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Task 1.4</a:t>
            </a:r>
            <a:endParaRPr lang="en-US" sz="1800" strike="noStrike" spc="-1">
              <a:solidFill>
                <a:srgbClr val="000000"/>
              </a:solidFill>
              <a:uFill>
                <a:solidFill>
                  <a:srgbClr val="FFFFFF"/>
                </a:solidFill>
              </a:uFill>
              <a:latin typeface="Arial"/>
            </a:endParaRPr>
          </a:p>
        </p:txBody>
      </p:sp>
      <p:sp>
        <p:nvSpPr>
          <p:cNvPr id="129" name="CustomShape 2"/>
          <p:cNvSpPr/>
          <p:nvPr/>
        </p:nvSpPr>
        <p:spPr>
          <a:xfrm>
            <a:off x="457200" y="1600200"/>
            <a:ext cx="830520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spc="-1" dirty="0">
                <a:solidFill>
                  <a:srgbClr val="000000"/>
                </a:solidFill>
                <a:uFill>
                  <a:solidFill>
                    <a:srgbClr val="FFFFFF"/>
                  </a:solidFill>
                </a:uFill>
                <a:latin typeface="Calibri"/>
              </a:rPr>
              <a:t>Organization of regular meetings and special sessions at international conferences on wind energy.</a:t>
            </a:r>
            <a:endParaRPr lang="en-US" sz="1800" strike="noStrike" spc="-1" dirty="0">
              <a:solidFill>
                <a:srgbClr val="000000"/>
              </a:solidFill>
              <a:uFill>
                <a:solidFill>
                  <a:srgbClr val="FFFFFF"/>
                </a:solidFill>
              </a:uFill>
              <a:latin typeface="Arial"/>
            </a:endParaRPr>
          </a:p>
          <a:p>
            <a:pPr>
              <a:lnSpc>
                <a:spcPct val="100000"/>
              </a:lnSpc>
            </a:pPr>
            <a:r>
              <a:rPr lang="en-US" sz="2800" b="1" strike="noStrike" spc="-1" dirty="0">
                <a:solidFill>
                  <a:srgbClr val="000000"/>
                </a:solidFill>
                <a:uFill>
                  <a:solidFill>
                    <a:srgbClr val="FFFFFF"/>
                  </a:solidFill>
                </a:uFill>
                <a:latin typeface="Calibri"/>
              </a:rPr>
              <a:t>Lead: </a:t>
            </a:r>
            <a:r>
              <a:rPr lang="en-US" sz="2800" b="1" strike="noStrike" spc="-1" dirty="0" smtClean="0">
                <a:solidFill>
                  <a:srgbClr val="FF0000"/>
                </a:solidFill>
                <a:uFill>
                  <a:solidFill>
                    <a:srgbClr val="FFFFFF"/>
                  </a:solidFill>
                </a:uFill>
                <a:latin typeface="Calibri"/>
              </a:rPr>
              <a:t>DTU WE</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600" b="1" strike="noStrike" spc="-1" dirty="0">
                <a:solidFill>
                  <a:srgbClr val="000000"/>
                </a:solidFill>
                <a:uFill>
                  <a:solidFill>
                    <a:srgbClr val="FFFFFF"/>
                  </a:solidFill>
                </a:uFill>
                <a:latin typeface="Calibri"/>
              </a:rPr>
              <a:t>DE: </a:t>
            </a:r>
            <a:r>
              <a:rPr lang="en-US" sz="1600" i="1" strike="noStrike" spc="-1" dirty="0">
                <a:solidFill>
                  <a:srgbClr val="000000"/>
                </a:solidFill>
                <a:uFill>
                  <a:solidFill>
                    <a:srgbClr val="FFFFFF"/>
                  </a:solidFill>
                </a:uFill>
                <a:latin typeface="Calibri"/>
              </a:rPr>
              <a:t>DWD</a:t>
            </a:r>
            <a:r>
              <a:rPr lang="en-US" sz="1600" strike="noStrike" spc="-1" dirty="0">
                <a:solidFill>
                  <a:srgbClr val="000000"/>
                </a:solidFill>
                <a:uFill>
                  <a:solidFill>
                    <a:srgbClr val="FFFFFF"/>
                  </a:solidFill>
                </a:uFill>
                <a:latin typeface="Calibri"/>
              </a:rPr>
              <a:t> will participate in the organization of meetings and special sessions (0.5 PM).</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600" b="1" strike="noStrike" spc="-1" dirty="0">
                <a:solidFill>
                  <a:srgbClr val="000000"/>
                </a:solidFill>
                <a:uFill>
                  <a:solidFill>
                    <a:srgbClr val="FFFFFF"/>
                  </a:solidFill>
                </a:uFill>
                <a:latin typeface="Calibri"/>
              </a:rPr>
              <a:t>DK: </a:t>
            </a:r>
            <a:r>
              <a:rPr lang="en-US" sz="1600" i="1" strike="noStrike" spc="-1" dirty="0">
                <a:solidFill>
                  <a:srgbClr val="000000"/>
                </a:solidFill>
                <a:uFill>
                  <a:solidFill>
                    <a:srgbClr val="FFFFFF"/>
                  </a:solidFill>
                </a:uFill>
                <a:latin typeface="Calibri"/>
              </a:rPr>
              <a:t>DTU Wind Energy </a:t>
            </a:r>
            <a:r>
              <a:rPr lang="en-US" sz="1600" strike="noStrike" spc="-1" dirty="0">
                <a:solidFill>
                  <a:srgbClr val="000000"/>
                </a:solidFill>
                <a:uFill>
                  <a:solidFill>
                    <a:srgbClr val="FFFFFF"/>
                  </a:solidFill>
                </a:uFill>
                <a:latin typeface="Calibri"/>
              </a:rPr>
              <a:t>will organize 1 session in an International conference as showcase of the Danish way to forecasting high penetration of wind energy, e.g. at the bi-annual</a:t>
            </a:r>
            <a:r>
              <a:rPr lang="en-US" sz="1600" i="1" strike="noStrike" spc="-1" dirty="0">
                <a:solidFill>
                  <a:srgbClr val="000000"/>
                </a:solidFill>
                <a:uFill>
                  <a:solidFill>
                    <a:srgbClr val="FFFFFF"/>
                  </a:solidFill>
                </a:uFill>
                <a:latin typeface="Calibri"/>
              </a:rPr>
              <a:t> International Conference Energy &amp; Meteorology (ICEM</a:t>
            </a:r>
            <a:r>
              <a:rPr lang="en-US" sz="1600" strike="noStrike" spc="-1" dirty="0">
                <a:solidFill>
                  <a:srgbClr val="000000"/>
                </a:solidFill>
                <a:uFill>
                  <a:solidFill>
                    <a:srgbClr val="FFFFFF"/>
                  </a:solidFill>
                </a:uFill>
                <a:latin typeface="Calibri"/>
              </a:rPr>
              <a:t>), or at one of the</a:t>
            </a:r>
            <a:r>
              <a:rPr lang="en-US" sz="1600" i="1" strike="noStrike" spc="-1" dirty="0">
                <a:solidFill>
                  <a:srgbClr val="000000"/>
                </a:solidFill>
                <a:uFill>
                  <a:solidFill>
                    <a:srgbClr val="FFFFFF"/>
                  </a:solidFill>
                </a:uFill>
                <a:latin typeface="Calibri"/>
              </a:rPr>
              <a:t> European Wind Energy Association ( EWEA) Technical Workshops </a:t>
            </a:r>
            <a:r>
              <a:rPr lang="en-US" sz="1600" strike="noStrike" spc="-1" dirty="0">
                <a:solidFill>
                  <a:srgbClr val="000000"/>
                </a:solidFill>
                <a:uFill>
                  <a:solidFill>
                    <a:srgbClr val="FFFFFF"/>
                  </a:solidFill>
                </a:uFill>
                <a:latin typeface="Calibri"/>
              </a:rPr>
              <a:t>in wind energy forecasting (1 PM)</a:t>
            </a:r>
            <a:r>
              <a:rPr lang="en-US" sz="1600" i="1" strike="noStrike" spc="-1" dirty="0">
                <a:solidFill>
                  <a:srgbClr val="000000"/>
                </a:solidFill>
                <a:uFill>
                  <a:solidFill>
                    <a:srgbClr val="FFFFFF"/>
                  </a:solidFill>
                </a:uFill>
                <a:latin typeface="Calibri"/>
              </a:rPr>
              <a:t>.</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600" b="1" strike="noStrike" spc="-1" dirty="0">
                <a:solidFill>
                  <a:srgbClr val="000000"/>
                </a:solidFill>
                <a:uFill>
                  <a:solidFill>
                    <a:srgbClr val="FFFFFF"/>
                  </a:solidFill>
                </a:uFill>
                <a:latin typeface="Calibri"/>
              </a:rPr>
              <a:t>US: </a:t>
            </a:r>
            <a:r>
              <a:rPr lang="en-US" sz="1600" i="1" strike="noStrike" spc="-1" dirty="0">
                <a:solidFill>
                  <a:srgbClr val="000000"/>
                </a:solidFill>
                <a:uFill>
                  <a:solidFill>
                    <a:srgbClr val="FFFFFF"/>
                  </a:solidFill>
                </a:uFill>
                <a:latin typeface="Calibri"/>
              </a:rPr>
              <a:t>PNNL </a:t>
            </a:r>
            <a:r>
              <a:rPr lang="en-US" sz="1600" strike="noStrike" spc="-1" dirty="0">
                <a:solidFill>
                  <a:srgbClr val="000000"/>
                </a:solidFill>
                <a:uFill>
                  <a:solidFill>
                    <a:srgbClr val="FFFFFF"/>
                  </a:solidFill>
                </a:uFill>
                <a:latin typeface="Calibri"/>
              </a:rPr>
              <a:t>will help identify and organize meetings and special sessions on wind power forecasting at international meetings [1 PM</a:t>
            </a:r>
            <a:r>
              <a:rPr lang="en-US" sz="1600" strike="noStrike" spc="-1" dirty="0" smtClean="0">
                <a:solidFill>
                  <a:srgbClr val="000000"/>
                </a:solidFill>
                <a:uFill>
                  <a:solidFill>
                    <a:srgbClr val="FFFFFF"/>
                  </a:solidFill>
                </a:uFill>
                <a:latin typeface="Calibri"/>
              </a:rPr>
              <a:t>]</a:t>
            </a:r>
          </a:p>
          <a:p>
            <a:pPr marL="720">
              <a:lnSpc>
                <a:spcPct val="100000"/>
              </a:lnSpc>
              <a:buClr>
                <a:srgbClr val="000000"/>
              </a:buClr>
            </a:pPr>
            <a:endParaRPr lang="en-US" sz="1600" spc="-1" dirty="0">
              <a:solidFill>
                <a:srgbClr val="000000"/>
              </a:solidFill>
              <a:uFill>
                <a:solidFill>
                  <a:srgbClr val="FFFFFF"/>
                </a:solidFill>
              </a:uFill>
              <a:latin typeface="Calibri"/>
            </a:endParaRPr>
          </a:p>
          <a:p>
            <a:pPr marL="720">
              <a:lnSpc>
                <a:spcPct val="100000"/>
              </a:lnSpc>
              <a:buClr>
                <a:srgbClr val="000000"/>
              </a:buClr>
            </a:pPr>
            <a:r>
              <a:rPr lang="en-US" sz="1600" spc="-1" dirty="0" smtClean="0">
                <a:solidFill>
                  <a:srgbClr val="FF0000"/>
                </a:solidFill>
                <a:uFill>
                  <a:solidFill>
                    <a:srgbClr val="FFFFFF"/>
                  </a:solidFill>
                </a:uFill>
                <a:latin typeface="Calibri"/>
              </a:rPr>
              <a:t>Shifted to WP0.</a:t>
            </a:r>
            <a:endParaRPr lang="en-US" sz="1800" strike="noStrike" spc="-1" dirty="0">
              <a:solidFill>
                <a:srgbClr val="FF0000"/>
              </a:solidFill>
              <a:uFill>
                <a:solidFill>
                  <a:srgbClr val="FFFFFF"/>
                </a:solidFill>
              </a:uFill>
              <a:latin typeface="Arial"/>
            </a:endParaRPr>
          </a:p>
          <a:p>
            <a:pPr>
              <a:lnSpc>
                <a:spcPct val="100000"/>
              </a:lnSpc>
            </a:pPr>
            <a:endParaRPr lang="en-US" sz="1800" strike="noStrike" spc="-1" dirty="0">
              <a:solidFill>
                <a:srgbClr val="000000"/>
              </a:solidFill>
              <a:uFill>
                <a:solidFill>
                  <a:srgbClr val="FFFFFF"/>
                </a:solidFill>
              </a:uFill>
              <a:latin typeface="Arial"/>
            </a:endParaRPr>
          </a:p>
          <a:p>
            <a:pPr>
              <a:lnSpc>
                <a:spcPct val="100000"/>
              </a:lnSpc>
            </a:pPr>
            <a:endParaRPr lang="en-US" sz="180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Deliverable 1.1</a:t>
            </a:r>
            <a:endParaRPr lang="en-US" sz="1800" strike="noStrike" spc="-1">
              <a:solidFill>
                <a:srgbClr val="000000"/>
              </a:solidFill>
              <a:uFill>
                <a:solidFill>
                  <a:srgbClr val="FFFFFF"/>
                </a:solidFill>
              </a:uFill>
              <a:latin typeface="Arial"/>
            </a:endParaRPr>
          </a:p>
        </p:txBody>
      </p:sp>
      <p:sp>
        <p:nvSpPr>
          <p:cNvPr id="131" name="CustomShape 2"/>
          <p:cNvSpPr/>
          <p:nvPr/>
        </p:nvSpPr>
        <p:spPr>
          <a:xfrm>
            <a:off x="457200" y="1600200"/>
            <a:ext cx="601920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FF0000"/>
              </a:buClr>
              <a:buFont typeface="Symbol"/>
              <a:buChar char=""/>
            </a:pPr>
            <a:r>
              <a:rPr lang="en-US" sz="3200" strike="noStrike" spc="-1">
                <a:solidFill>
                  <a:srgbClr val="FF0000"/>
                </a:solidFill>
                <a:uFill>
                  <a:solidFill>
                    <a:srgbClr val="FFFFFF"/>
                  </a:solidFill>
                </a:uFill>
                <a:latin typeface="Calibri"/>
              </a:rPr>
              <a:t>[No more text to the WP1 deliverables than in the intro – skipped for now]</a:t>
            </a:r>
            <a:endParaRPr lang="en-US" sz="180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Benchmarks and Error measures</a:t>
            </a:r>
            <a:endParaRPr lang="en-US" sz="1800" strike="noStrike" spc="-1">
              <a:solidFill>
                <a:srgbClr val="000000"/>
              </a:solidFill>
              <a:uFill>
                <a:solidFill>
                  <a:srgbClr val="FFFFFF"/>
                </a:solidFill>
              </a:uFill>
              <a:latin typeface="Arial"/>
            </a:endParaRPr>
          </a:p>
        </p:txBody>
      </p:sp>
      <p:pic>
        <p:nvPicPr>
          <p:cNvPr id="133" name="Picture 4"/>
          <p:cNvPicPr/>
          <p:nvPr/>
        </p:nvPicPr>
        <p:blipFill>
          <a:blip r:embed="rId3"/>
          <a:srcRect l="23134" t="12021" r="22129" b="49270"/>
          <a:stretch/>
        </p:blipFill>
        <p:spPr>
          <a:xfrm>
            <a:off x="565200" y="3835440"/>
            <a:ext cx="1855080" cy="1947240"/>
          </a:xfrm>
          <a:prstGeom prst="rect">
            <a:avLst/>
          </a:prstGeom>
          <a:ln>
            <a:noFill/>
          </a:ln>
        </p:spPr>
      </p:pic>
      <p:sp>
        <p:nvSpPr>
          <p:cNvPr id="134" name="CustomShape 2"/>
          <p:cNvSpPr/>
          <p:nvPr/>
        </p:nvSpPr>
        <p:spPr>
          <a:xfrm>
            <a:off x="646200" y="5913720"/>
            <a:ext cx="35748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200" strike="noStrike" spc="-1">
                <a:solidFill>
                  <a:srgbClr val="003399"/>
                </a:solidFill>
                <a:uFill>
                  <a:solidFill>
                    <a:srgbClr val="FFFFFF"/>
                  </a:solidFill>
                </a:uFill>
                <a:latin typeface="Arial Black"/>
                <a:ea typeface="DejaVu Sans"/>
              </a:rPr>
              <a:t>NWP</a:t>
            </a:r>
            <a:endParaRPr lang="en-US" sz="1800" strike="noStrike" spc="-1">
              <a:solidFill>
                <a:srgbClr val="000000"/>
              </a:solidFill>
              <a:uFill>
                <a:solidFill>
                  <a:srgbClr val="FFFFFF"/>
                </a:solidFill>
              </a:uFill>
              <a:latin typeface="Arial"/>
            </a:endParaRPr>
          </a:p>
        </p:txBody>
      </p:sp>
      <p:sp>
        <p:nvSpPr>
          <p:cNvPr id="135" name="CustomShape 3"/>
          <p:cNvSpPr/>
          <p:nvPr/>
        </p:nvSpPr>
        <p:spPr>
          <a:xfrm>
            <a:off x="4361040" y="4664160"/>
            <a:ext cx="1902600" cy="750240"/>
          </a:xfrm>
          <a:prstGeom prst="flowChartAlternateProcess">
            <a:avLst/>
          </a:prstGeom>
          <a:noFill/>
          <a:ln>
            <a:noFill/>
          </a:ln>
        </p:spPr>
        <p:style>
          <a:lnRef idx="0">
            <a:scrgbClr r="0" g="0" b="0"/>
          </a:lnRef>
          <a:fillRef idx="0">
            <a:scrgbClr r="0" g="0" b="0"/>
          </a:fillRef>
          <a:effectRef idx="0">
            <a:scrgbClr r="0" g="0" b="0"/>
          </a:effectRef>
          <a:fontRef idx="minor"/>
        </p:style>
      </p:sp>
      <p:sp>
        <p:nvSpPr>
          <p:cNvPr id="136" name="CustomShape 4"/>
          <p:cNvSpPr/>
          <p:nvPr/>
        </p:nvSpPr>
        <p:spPr>
          <a:xfrm>
            <a:off x="4092120" y="5913720"/>
            <a:ext cx="127800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200" strike="noStrike" spc="-1">
                <a:solidFill>
                  <a:srgbClr val="003399"/>
                </a:solidFill>
                <a:uFill>
                  <a:solidFill>
                    <a:srgbClr val="FFFFFF"/>
                  </a:solidFill>
                </a:uFill>
                <a:latin typeface="Arial Black"/>
                <a:ea typeface="DejaVu Sans"/>
              </a:rPr>
              <a:t>Prediction model</a:t>
            </a:r>
            <a:endParaRPr lang="en-US" sz="1800" strike="noStrike" spc="-1">
              <a:solidFill>
                <a:srgbClr val="000000"/>
              </a:solidFill>
              <a:uFill>
                <a:solidFill>
                  <a:srgbClr val="FFFFFF"/>
                </a:solidFill>
              </a:uFill>
              <a:latin typeface="Arial"/>
            </a:endParaRPr>
          </a:p>
        </p:txBody>
      </p:sp>
      <p:sp>
        <p:nvSpPr>
          <p:cNvPr id="137" name="CustomShape 5"/>
          <p:cNvSpPr/>
          <p:nvPr/>
        </p:nvSpPr>
        <p:spPr>
          <a:xfrm flipV="1">
            <a:off x="2421000" y="4494960"/>
            <a:ext cx="1159920" cy="313560"/>
          </a:xfrm>
          <a:prstGeom prst="curvedConnector3">
            <a:avLst>
              <a:gd name="adj1" fmla="val 49931"/>
            </a:avLst>
          </a:prstGeom>
          <a:noFill/>
          <a:ln w="19080">
            <a:solidFill>
              <a:srgbClr val="003399"/>
            </a:solidFill>
            <a:round/>
            <a:tailEnd type="triangle" w="med" len="med"/>
          </a:ln>
        </p:spPr>
        <p:style>
          <a:lnRef idx="0">
            <a:scrgbClr r="0" g="0" b="0"/>
          </a:lnRef>
          <a:fillRef idx="0">
            <a:scrgbClr r="0" g="0" b="0"/>
          </a:fillRef>
          <a:effectRef idx="0">
            <a:scrgbClr r="0" g="0" b="0"/>
          </a:effectRef>
          <a:fontRef idx="minor"/>
        </p:style>
      </p:sp>
      <p:sp>
        <p:nvSpPr>
          <p:cNvPr id="138" name="CustomShape 6"/>
          <p:cNvSpPr/>
          <p:nvPr/>
        </p:nvSpPr>
        <p:spPr>
          <a:xfrm rot="10800000" flipV="1">
            <a:off x="8571960" y="4318200"/>
            <a:ext cx="1380240" cy="845280"/>
          </a:xfrm>
          <a:prstGeom prst="curvedConnector3">
            <a:avLst>
              <a:gd name="adj1" fmla="val 50000"/>
            </a:avLst>
          </a:prstGeom>
          <a:noFill/>
          <a:ln w="19080">
            <a:solidFill>
              <a:srgbClr val="003399"/>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139" name="CustomShape 7"/>
          <p:cNvSpPr/>
          <p:nvPr/>
        </p:nvSpPr>
        <p:spPr>
          <a:xfrm>
            <a:off x="2054160" y="2887560"/>
            <a:ext cx="1526400" cy="1607400"/>
          </a:xfrm>
          <a:prstGeom prst="curvedConnector3">
            <a:avLst>
              <a:gd name="adj1" fmla="val 50000"/>
            </a:avLst>
          </a:prstGeom>
          <a:noFill/>
          <a:ln w="19080">
            <a:solidFill>
              <a:srgbClr val="003399"/>
            </a:solidFill>
            <a:round/>
            <a:tailEnd type="triangle" w="med" len="med"/>
          </a:ln>
        </p:spPr>
        <p:style>
          <a:lnRef idx="0">
            <a:scrgbClr r="0" g="0" b="0"/>
          </a:lnRef>
          <a:fillRef idx="0">
            <a:scrgbClr r="0" g="0" b="0"/>
          </a:fillRef>
          <a:effectRef idx="0">
            <a:scrgbClr r="0" g="0" b="0"/>
          </a:effectRef>
          <a:fontRef idx="minor"/>
        </p:style>
      </p:sp>
      <p:sp>
        <p:nvSpPr>
          <p:cNvPr id="140" name="Line 8"/>
          <p:cNvSpPr/>
          <p:nvPr/>
        </p:nvSpPr>
        <p:spPr>
          <a:xfrm flipH="1" flipV="1">
            <a:off x="1077480" y="2405160"/>
            <a:ext cx="720" cy="643680"/>
          </a:xfrm>
          <a:prstGeom prst="line">
            <a:avLst/>
          </a:prstGeom>
          <a:ln w="44280">
            <a:solidFill>
              <a:srgbClr val="000066"/>
            </a:solidFill>
            <a:round/>
          </a:ln>
        </p:spPr>
        <p:style>
          <a:lnRef idx="0">
            <a:scrgbClr r="0" g="0" b="0"/>
          </a:lnRef>
          <a:fillRef idx="0">
            <a:scrgbClr r="0" g="0" b="0"/>
          </a:fillRef>
          <a:effectRef idx="0">
            <a:scrgbClr r="0" g="0" b="0"/>
          </a:effectRef>
          <a:fontRef idx="minor"/>
        </p:style>
      </p:sp>
      <p:sp>
        <p:nvSpPr>
          <p:cNvPr id="141" name="CustomShape 9"/>
          <p:cNvSpPr/>
          <p:nvPr/>
        </p:nvSpPr>
        <p:spPr>
          <a:xfrm rot="4749000">
            <a:off x="1047960" y="2352600"/>
            <a:ext cx="61200" cy="59760"/>
          </a:xfrm>
          <a:prstGeom prst="ellipse">
            <a:avLst/>
          </a:prstGeom>
          <a:noFill/>
          <a:ln w="31680">
            <a:solidFill>
              <a:srgbClr val="000066"/>
            </a:solidFill>
            <a:round/>
          </a:ln>
        </p:spPr>
        <p:style>
          <a:lnRef idx="0">
            <a:scrgbClr r="0" g="0" b="0"/>
          </a:lnRef>
          <a:fillRef idx="0">
            <a:scrgbClr r="0" g="0" b="0"/>
          </a:fillRef>
          <a:effectRef idx="0">
            <a:scrgbClr r="0" g="0" b="0"/>
          </a:effectRef>
          <a:fontRef idx="minor"/>
        </p:style>
      </p:sp>
      <p:sp>
        <p:nvSpPr>
          <p:cNvPr id="142" name="CustomShape 10"/>
          <p:cNvSpPr/>
          <p:nvPr/>
        </p:nvSpPr>
        <p:spPr>
          <a:xfrm rot="4749000">
            <a:off x="1177920" y="2279160"/>
            <a:ext cx="191520" cy="32940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43" name="CustomShape 11"/>
          <p:cNvSpPr/>
          <p:nvPr/>
        </p:nvSpPr>
        <p:spPr>
          <a:xfrm rot="11949000">
            <a:off x="842760" y="235476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44" name="CustomShape 12"/>
          <p:cNvSpPr/>
          <p:nvPr/>
        </p:nvSpPr>
        <p:spPr>
          <a:xfrm rot="19149000">
            <a:off x="931320" y="201132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45" name="Line 13"/>
          <p:cNvSpPr/>
          <p:nvPr/>
        </p:nvSpPr>
        <p:spPr>
          <a:xfrm flipV="1">
            <a:off x="1279080" y="2622960"/>
            <a:ext cx="360" cy="611640"/>
          </a:xfrm>
          <a:prstGeom prst="line">
            <a:avLst/>
          </a:prstGeom>
          <a:ln w="44280">
            <a:solidFill>
              <a:srgbClr val="000066"/>
            </a:solidFill>
            <a:round/>
          </a:ln>
        </p:spPr>
        <p:style>
          <a:lnRef idx="0">
            <a:scrgbClr r="0" g="0" b="0"/>
          </a:lnRef>
          <a:fillRef idx="0">
            <a:scrgbClr r="0" g="0" b="0"/>
          </a:fillRef>
          <a:effectRef idx="0">
            <a:scrgbClr r="0" g="0" b="0"/>
          </a:effectRef>
          <a:fontRef idx="minor"/>
        </p:style>
      </p:sp>
      <p:sp>
        <p:nvSpPr>
          <p:cNvPr id="146" name="CustomShape 14"/>
          <p:cNvSpPr/>
          <p:nvPr/>
        </p:nvSpPr>
        <p:spPr>
          <a:xfrm rot="6573600">
            <a:off x="1240560" y="2547720"/>
            <a:ext cx="81720" cy="80280"/>
          </a:xfrm>
          <a:prstGeom prst="ellipse">
            <a:avLst/>
          </a:prstGeom>
          <a:noFill/>
          <a:ln w="9360">
            <a:solidFill>
              <a:srgbClr val="000066"/>
            </a:solidFill>
            <a:round/>
          </a:ln>
        </p:spPr>
        <p:style>
          <a:lnRef idx="0">
            <a:scrgbClr r="0" g="0" b="0"/>
          </a:lnRef>
          <a:fillRef idx="0">
            <a:scrgbClr r="0" g="0" b="0"/>
          </a:fillRef>
          <a:effectRef idx="0">
            <a:scrgbClr r="0" g="0" b="0"/>
          </a:effectRef>
          <a:fontRef idx="minor"/>
        </p:style>
      </p:sp>
      <p:sp>
        <p:nvSpPr>
          <p:cNvPr id="147" name="CustomShape 15"/>
          <p:cNvSpPr/>
          <p:nvPr/>
        </p:nvSpPr>
        <p:spPr>
          <a:xfrm rot="6573600">
            <a:off x="1249920" y="2563920"/>
            <a:ext cx="61200" cy="59760"/>
          </a:xfrm>
          <a:prstGeom prst="ellipse">
            <a:avLst/>
          </a:prstGeom>
          <a:noFill/>
          <a:ln w="31680">
            <a:solidFill>
              <a:srgbClr val="000066"/>
            </a:solidFill>
            <a:round/>
          </a:ln>
        </p:spPr>
        <p:style>
          <a:lnRef idx="0">
            <a:scrgbClr r="0" g="0" b="0"/>
          </a:lnRef>
          <a:fillRef idx="0">
            <a:scrgbClr r="0" g="0" b="0"/>
          </a:fillRef>
          <a:effectRef idx="0">
            <a:scrgbClr r="0" g="0" b="0"/>
          </a:effectRef>
          <a:fontRef idx="minor"/>
        </p:style>
      </p:sp>
      <p:sp>
        <p:nvSpPr>
          <p:cNvPr id="148" name="CustomShape 16"/>
          <p:cNvSpPr/>
          <p:nvPr/>
        </p:nvSpPr>
        <p:spPr>
          <a:xfrm rot="6573600">
            <a:off x="1320840" y="2580840"/>
            <a:ext cx="191520" cy="32940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49" name="CustomShape 17"/>
          <p:cNvSpPr/>
          <p:nvPr/>
        </p:nvSpPr>
        <p:spPr>
          <a:xfrm rot="13773600">
            <a:off x="992160" y="247500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50" name="CustomShape 18"/>
          <p:cNvSpPr/>
          <p:nvPr/>
        </p:nvSpPr>
        <p:spPr>
          <a:xfrm rot="20973600">
            <a:off x="1242720" y="222336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51" name="Line 19"/>
          <p:cNvSpPr/>
          <p:nvPr/>
        </p:nvSpPr>
        <p:spPr>
          <a:xfrm flipH="1" flipV="1">
            <a:off x="1630080" y="2147400"/>
            <a:ext cx="1800" cy="612000"/>
          </a:xfrm>
          <a:prstGeom prst="line">
            <a:avLst/>
          </a:prstGeom>
          <a:ln w="44280">
            <a:solidFill>
              <a:srgbClr val="000066"/>
            </a:solidFill>
            <a:round/>
          </a:ln>
        </p:spPr>
        <p:style>
          <a:lnRef idx="0">
            <a:scrgbClr r="0" g="0" b="0"/>
          </a:lnRef>
          <a:fillRef idx="0">
            <a:scrgbClr r="0" g="0" b="0"/>
          </a:fillRef>
          <a:effectRef idx="0">
            <a:scrgbClr r="0" g="0" b="0"/>
          </a:effectRef>
          <a:fontRef idx="minor"/>
        </p:style>
      </p:sp>
      <p:sp>
        <p:nvSpPr>
          <p:cNvPr id="152" name="CustomShape 20"/>
          <p:cNvSpPr/>
          <p:nvPr/>
        </p:nvSpPr>
        <p:spPr>
          <a:xfrm rot="5150400">
            <a:off x="1597320" y="2098080"/>
            <a:ext cx="61200" cy="59760"/>
          </a:xfrm>
          <a:prstGeom prst="ellipse">
            <a:avLst/>
          </a:prstGeom>
          <a:noFill/>
          <a:ln w="31680">
            <a:solidFill>
              <a:srgbClr val="000066"/>
            </a:solidFill>
            <a:round/>
          </a:ln>
        </p:spPr>
        <p:style>
          <a:lnRef idx="0">
            <a:scrgbClr r="0" g="0" b="0"/>
          </a:lnRef>
          <a:fillRef idx="0">
            <a:scrgbClr r="0" g="0" b="0"/>
          </a:fillRef>
          <a:effectRef idx="0">
            <a:scrgbClr r="0" g="0" b="0"/>
          </a:effectRef>
          <a:fontRef idx="minor"/>
        </p:style>
      </p:sp>
      <p:sp>
        <p:nvSpPr>
          <p:cNvPr id="153" name="CustomShape 21"/>
          <p:cNvSpPr/>
          <p:nvPr/>
        </p:nvSpPr>
        <p:spPr>
          <a:xfrm rot="5150400">
            <a:off x="1720080" y="2049120"/>
            <a:ext cx="191520" cy="32940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54" name="CustomShape 22"/>
          <p:cNvSpPr/>
          <p:nvPr/>
        </p:nvSpPr>
        <p:spPr>
          <a:xfrm rot="12350400">
            <a:off x="1376280" y="208476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55" name="CustomShape 23"/>
          <p:cNvSpPr/>
          <p:nvPr/>
        </p:nvSpPr>
        <p:spPr>
          <a:xfrm rot="19551000">
            <a:off x="1504440" y="175248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56" name="CustomShape 24"/>
          <p:cNvSpPr/>
          <p:nvPr/>
        </p:nvSpPr>
        <p:spPr>
          <a:xfrm>
            <a:off x="721080" y="3368160"/>
            <a:ext cx="106308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1200" strike="noStrike" spc="-1">
                <a:solidFill>
                  <a:srgbClr val="003399"/>
                </a:solidFill>
                <a:uFill>
                  <a:solidFill>
                    <a:srgbClr val="FFFFFF"/>
                  </a:solidFill>
                </a:uFill>
                <a:latin typeface="Arial Black"/>
                <a:ea typeface="DejaVu Sans"/>
              </a:rPr>
              <a:t>Online data</a:t>
            </a:r>
            <a:endParaRPr lang="en-US" sz="1800" strike="noStrike" spc="-1">
              <a:solidFill>
                <a:srgbClr val="000000"/>
              </a:solidFill>
              <a:uFill>
                <a:solidFill>
                  <a:srgbClr val="FFFFFF"/>
                </a:solidFill>
              </a:uFill>
              <a:latin typeface="Arial"/>
            </a:endParaRPr>
          </a:p>
        </p:txBody>
      </p:sp>
      <p:pic>
        <p:nvPicPr>
          <p:cNvPr id="157" name="Picture 35"/>
          <p:cNvPicPr/>
          <p:nvPr/>
        </p:nvPicPr>
        <p:blipFill>
          <a:blip r:embed="rId4"/>
          <a:stretch/>
        </p:blipFill>
        <p:spPr>
          <a:xfrm>
            <a:off x="3581280" y="3122640"/>
            <a:ext cx="2882160" cy="2743920"/>
          </a:xfrm>
          <a:prstGeom prst="rect">
            <a:avLst/>
          </a:prstGeom>
          <a:ln>
            <a:noFill/>
          </a:ln>
        </p:spPr>
      </p:pic>
      <p:pic>
        <p:nvPicPr>
          <p:cNvPr id="158" name="Picture 36"/>
          <p:cNvPicPr/>
          <p:nvPr/>
        </p:nvPicPr>
        <p:blipFill>
          <a:blip r:embed="rId5"/>
          <a:stretch/>
        </p:blipFill>
        <p:spPr>
          <a:xfrm>
            <a:off x="7162920" y="2362320"/>
            <a:ext cx="1980360" cy="1064520"/>
          </a:xfrm>
          <a:prstGeom prst="rect">
            <a:avLst/>
          </a:prstGeom>
          <a:ln>
            <a:noFill/>
          </a:ln>
        </p:spPr>
      </p:pic>
      <p:sp>
        <p:nvSpPr>
          <p:cNvPr id="159" name="CustomShape 25"/>
          <p:cNvSpPr/>
          <p:nvPr/>
        </p:nvSpPr>
        <p:spPr>
          <a:xfrm>
            <a:off x="4426200" y="1517040"/>
            <a:ext cx="1306800" cy="54792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200" strike="noStrike" spc="-1">
                <a:solidFill>
                  <a:srgbClr val="003399"/>
                </a:solidFill>
                <a:uFill>
                  <a:solidFill>
                    <a:srgbClr val="FFFFFF"/>
                  </a:solidFill>
                </a:uFill>
                <a:latin typeface="Arial Black"/>
                <a:ea typeface="DejaVu Sans"/>
              </a:rPr>
              <a:t>Orography</a:t>
            </a:r>
            <a:endParaRPr lang="en-US" sz="1800" strike="noStrike" spc="-1">
              <a:solidFill>
                <a:srgbClr val="000000"/>
              </a:solidFill>
              <a:uFill>
                <a:solidFill>
                  <a:srgbClr val="FFFFFF"/>
                </a:solidFill>
              </a:uFill>
              <a:latin typeface="Arial"/>
            </a:endParaRPr>
          </a:p>
          <a:p>
            <a:pPr>
              <a:lnSpc>
                <a:spcPct val="100000"/>
              </a:lnSpc>
            </a:pPr>
            <a:r>
              <a:rPr lang="en-US" sz="1200" strike="noStrike" spc="-1">
                <a:solidFill>
                  <a:srgbClr val="003399"/>
                </a:solidFill>
                <a:uFill>
                  <a:solidFill>
                    <a:srgbClr val="FFFFFF"/>
                  </a:solidFill>
                </a:uFill>
                <a:latin typeface="Arial Black"/>
                <a:ea typeface="DejaVu Sans"/>
              </a:rPr>
              <a:t>Roughness</a:t>
            </a:r>
            <a:endParaRPr lang="en-US" sz="1800" strike="noStrike" spc="-1">
              <a:solidFill>
                <a:srgbClr val="000000"/>
              </a:solidFill>
              <a:uFill>
                <a:solidFill>
                  <a:srgbClr val="FFFFFF"/>
                </a:solidFill>
              </a:uFill>
              <a:latin typeface="Arial"/>
            </a:endParaRPr>
          </a:p>
          <a:p>
            <a:pPr>
              <a:lnSpc>
                <a:spcPct val="100000"/>
              </a:lnSpc>
            </a:pPr>
            <a:r>
              <a:rPr lang="en-US" sz="1200" strike="noStrike" spc="-1">
                <a:solidFill>
                  <a:srgbClr val="003399"/>
                </a:solidFill>
                <a:uFill>
                  <a:solidFill>
                    <a:srgbClr val="FFFFFF"/>
                  </a:solidFill>
                </a:uFill>
                <a:latin typeface="Arial Black"/>
                <a:ea typeface="DejaVu Sans"/>
              </a:rPr>
              <a:t>Wind farm layout</a:t>
            </a:r>
            <a:endParaRPr lang="en-US" sz="1800" strike="noStrike" spc="-1">
              <a:solidFill>
                <a:srgbClr val="000000"/>
              </a:solidFill>
              <a:uFill>
                <a:solidFill>
                  <a:srgbClr val="FFFFFF"/>
                </a:solidFill>
              </a:uFill>
              <a:latin typeface="Arial"/>
            </a:endParaRPr>
          </a:p>
        </p:txBody>
      </p:sp>
      <p:sp>
        <p:nvSpPr>
          <p:cNvPr id="160" name="CustomShape 26"/>
          <p:cNvSpPr/>
          <p:nvPr/>
        </p:nvSpPr>
        <p:spPr>
          <a:xfrm rot="5400000">
            <a:off x="4524840" y="2566800"/>
            <a:ext cx="1053360" cy="56520"/>
          </a:xfrm>
          <a:prstGeom prst="curvedConnector3">
            <a:avLst>
              <a:gd name="adj1" fmla="val 50000"/>
            </a:avLst>
          </a:prstGeom>
          <a:noFill/>
          <a:ln w="19080">
            <a:solidFill>
              <a:srgbClr val="003399"/>
            </a:solidFill>
            <a:round/>
            <a:tailEnd type="triangle" w="med" len="med"/>
          </a:ln>
        </p:spPr>
        <p:style>
          <a:lnRef idx="0">
            <a:scrgbClr r="0" g="0" b="0"/>
          </a:lnRef>
          <a:fillRef idx="0">
            <a:scrgbClr r="0" g="0" b="0"/>
          </a:fillRef>
          <a:effectRef idx="0">
            <a:scrgbClr r="0" g="0" b="0"/>
          </a:effectRef>
          <a:fontRef idx="minor"/>
        </p:style>
      </p:sp>
      <p:pic>
        <p:nvPicPr>
          <p:cNvPr id="161" name="Picture 39"/>
          <p:cNvPicPr/>
          <p:nvPr/>
        </p:nvPicPr>
        <p:blipFill>
          <a:blip r:embed="rId6"/>
          <a:srcRect b="37978"/>
          <a:stretch/>
        </p:blipFill>
        <p:spPr>
          <a:xfrm>
            <a:off x="2828880" y="1444680"/>
            <a:ext cx="1437480" cy="1374120"/>
          </a:xfrm>
          <a:prstGeom prst="rect">
            <a:avLst/>
          </a:prstGeom>
          <a:ln>
            <a:noFill/>
          </a:ln>
        </p:spPr>
      </p:pic>
      <p:sp>
        <p:nvSpPr>
          <p:cNvPr id="162" name="CustomShape 27"/>
          <p:cNvSpPr/>
          <p:nvPr/>
        </p:nvSpPr>
        <p:spPr>
          <a:xfrm>
            <a:off x="7957080" y="3549240"/>
            <a:ext cx="66960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200" strike="noStrike" spc="-1">
                <a:solidFill>
                  <a:srgbClr val="003399"/>
                </a:solidFill>
                <a:uFill>
                  <a:solidFill>
                    <a:srgbClr val="FFFFFF"/>
                  </a:solidFill>
                </a:uFill>
                <a:latin typeface="Arial Black"/>
                <a:ea typeface="DejaVu Sans"/>
              </a:rPr>
              <a:t>End user</a:t>
            </a:r>
            <a:endParaRPr lang="en-US" sz="1800" strike="noStrike" spc="-1">
              <a:solidFill>
                <a:srgbClr val="000000"/>
              </a:solidFill>
              <a:uFill>
                <a:solidFill>
                  <a:srgbClr val="FFFFFF"/>
                </a:solidFill>
              </a:uFill>
              <a:latin typeface="Arial"/>
            </a:endParaRPr>
          </a:p>
        </p:txBody>
      </p:sp>
      <p:pic>
        <p:nvPicPr>
          <p:cNvPr id="163" name="Picture 7"/>
          <p:cNvPicPr/>
          <p:nvPr/>
        </p:nvPicPr>
        <p:blipFill>
          <a:blip r:embed="rId7"/>
          <a:stretch/>
        </p:blipFill>
        <p:spPr>
          <a:xfrm>
            <a:off x="6884640" y="3886200"/>
            <a:ext cx="2258640" cy="1152720"/>
          </a:xfrm>
          <a:prstGeom prst="rect">
            <a:avLst/>
          </a:prstGeom>
          <a:ln>
            <a:noFill/>
          </a:ln>
        </p:spPr>
      </p:pic>
      <p:sp>
        <p:nvSpPr>
          <p:cNvPr id="164" name="CustomShape 28"/>
          <p:cNvSpPr/>
          <p:nvPr/>
        </p:nvSpPr>
        <p:spPr>
          <a:xfrm>
            <a:off x="558720" y="1308240"/>
            <a:ext cx="8559000" cy="4838040"/>
          </a:xfrm>
          <a:custGeom>
            <a:avLst/>
            <a:gdLst/>
            <a:ahLst/>
            <a:cxnLst/>
            <a:rect l="l" t="t" r="r" b="b"/>
            <a:pathLst>
              <a:path w="8559800" h="4838700">
                <a:moveTo>
                  <a:pt x="3187700" y="1930400"/>
                </a:moveTo>
                <a:lnTo>
                  <a:pt x="2400300" y="3035300"/>
                </a:lnTo>
                <a:lnTo>
                  <a:pt x="2349500" y="4749800"/>
                </a:lnTo>
                <a:lnTo>
                  <a:pt x="25400" y="4737100"/>
                </a:lnTo>
                <a:lnTo>
                  <a:pt x="0" y="38100"/>
                </a:lnTo>
                <a:lnTo>
                  <a:pt x="8559800" y="0"/>
                </a:lnTo>
                <a:lnTo>
                  <a:pt x="8559800" y="4025900"/>
                </a:lnTo>
                <a:lnTo>
                  <a:pt x="7200900" y="4025900"/>
                </a:lnTo>
                <a:lnTo>
                  <a:pt x="6680200" y="4838700"/>
                </a:lnTo>
                <a:lnTo>
                  <a:pt x="5676900" y="1892300"/>
                </a:lnTo>
              </a:path>
            </a:pathLst>
          </a:custGeom>
          <a:solidFill>
            <a:srgbClr val="00B050">
              <a:alpha val="93000"/>
            </a:srgb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strike="noStrike" spc="-1">
                <a:solidFill>
                  <a:srgbClr val="FFFFFF"/>
                </a:solidFill>
                <a:uFill>
                  <a:solidFill>
                    <a:srgbClr val="FFFFFF"/>
                  </a:solidFill>
                </a:uFill>
                <a:latin typeface="Palatino"/>
                <a:ea typeface="DejaVu Sans"/>
              </a:rPr>
              <a:t>Benchmark Best Practice</a:t>
            </a:r>
            <a:endParaRPr lang="en-US" sz="1800" strike="noStrike" spc="-1">
              <a:solidFill>
                <a:srgbClr val="000000"/>
              </a:solidFill>
              <a:uFill>
                <a:solidFill>
                  <a:srgbClr val="FFFFFF"/>
                </a:solidFill>
              </a:uFill>
              <a:latin typeface="Arial"/>
            </a:endParaRPr>
          </a:p>
          <a:p>
            <a:pPr algn="ctr">
              <a:lnSpc>
                <a:spcPct val="100000"/>
              </a:lnSpc>
            </a:pPr>
            <a:r>
              <a:rPr lang="en-US" sz="4000" strike="noStrike" spc="-1">
                <a:solidFill>
                  <a:srgbClr val="FFFFFF"/>
                </a:solidFill>
                <a:uFill>
                  <a:solidFill>
                    <a:srgbClr val="FFFFFF"/>
                  </a:solidFill>
                </a:uFill>
                <a:latin typeface="Palatino"/>
                <a:ea typeface="DejaVu Sans"/>
              </a:rPr>
              <a:t>Standard evaluation protocol</a:t>
            </a:r>
            <a:endParaRPr lang="en-US" sz="1800" strike="noStrike" spc="-1">
              <a:solidFill>
                <a:srgbClr val="000000"/>
              </a:solidFill>
              <a:uFill>
                <a:solidFill>
                  <a:srgbClr val="FFFFFF"/>
                </a:solidFill>
              </a:uFill>
              <a:latin typeface="Arial"/>
            </a:endParaRPr>
          </a:p>
          <a:p>
            <a:pPr algn="ctr">
              <a:lnSpc>
                <a:spcPct val="100000"/>
              </a:lnSpc>
            </a:pPr>
            <a:r>
              <a:rPr lang="en-US" sz="4000" strike="noStrike" spc="-1">
                <a:solidFill>
                  <a:srgbClr val="FFFFFF"/>
                </a:solidFill>
                <a:uFill>
                  <a:solidFill>
                    <a:srgbClr val="FFFFFF"/>
                  </a:solidFill>
                </a:uFill>
                <a:latin typeface="Palatino"/>
                <a:ea typeface="DejaVu Sans"/>
              </a:rPr>
              <a:t>Benchmarks</a:t>
            </a:r>
            <a:endParaRPr lang="en-US" sz="1800" strike="noStrike" spc="-1">
              <a:solidFill>
                <a:srgbClr val="000000"/>
              </a:solidFill>
              <a:uFill>
                <a:solidFill>
                  <a:srgbClr val="FFFFFF"/>
                </a:solidFill>
              </a:uFill>
              <a:latin typeface="Arial"/>
            </a:endParaRPr>
          </a:p>
          <a:p>
            <a:pPr algn="ctr">
              <a:lnSpc>
                <a:spcPct val="100000"/>
              </a:lnSpc>
            </a:pPr>
            <a:r>
              <a:rPr lang="en-US" sz="11500" strike="noStrike" spc="-1">
                <a:solidFill>
                  <a:srgbClr val="FFFFFF"/>
                </a:solidFill>
                <a:uFill>
                  <a:solidFill>
                    <a:srgbClr val="FFFFFF"/>
                  </a:solidFill>
                </a:uFill>
                <a:latin typeface="Palatino"/>
                <a:ea typeface="DejaVu Sans"/>
              </a:rPr>
              <a:t>WP         2  </a:t>
            </a:r>
            <a:r>
              <a:rPr lang="en-US" sz="11500" strike="noStrike" spc="-1">
                <a:solidFill>
                  <a:srgbClr val="00B050"/>
                </a:solidFill>
                <a:uFill>
                  <a:solidFill>
                    <a:srgbClr val="FFFFFF"/>
                  </a:solidFill>
                </a:uFill>
                <a:latin typeface="Palatino"/>
                <a:ea typeface="DejaVu Sans"/>
              </a:rPr>
              <a:t>.</a:t>
            </a:r>
            <a:endParaRPr lang="en-US" sz="1800" strike="noStrike" spc="-1">
              <a:solidFill>
                <a:srgbClr val="000000"/>
              </a:solidFill>
              <a:uFill>
                <a:solidFill>
                  <a:srgbClr val="FFFFFF"/>
                </a:solidFill>
              </a:uFill>
              <a:latin typeface="Arial"/>
            </a:endParaRPr>
          </a:p>
          <a:p>
            <a:pPr algn="ctr">
              <a:lnSpc>
                <a:spcPct val="100000"/>
              </a:lnSpc>
            </a:pPr>
            <a:endParaRPr lang="en-US" sz="1800" strike="noStrike" spc="-1">
              <a:solidFill>
                <a:srgbClr val="000000"/>
              </a:solidFill>
              <a:uFill>
                <a:solidFill>
                  <a:srgbClr val="FFFFFF"/>
                </a:solidFill>
              </a:uFill>
              <a:latin typeface="Arial"/>
            </a:endParaRPr>
          </a:p>
          <a:p>
            <a:pPr algn="ct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dirty="0">
                <a:solidFill>
                  <a:srgbClr val="000000"/>
                </a:solidFill>
                <a:uFill>
                  <a:solidFill>
                    <a:srgbClr val="FFFFFF"/>
                  </a:solidFill>
                </a:uFill>
                <a:latin typeface="Calibri"/>
              </a:rPr>
              <a:t>Task </a:t>
            </a:r>
            <a:r>
              <a:rPr lang="en-US" sz="4400" b="1" strike="noStrike" spc="-1" dirty="0" smtClean="0">
                <a:solidFill>
                  <a:srgbClr val="000000"/>
                </a:solidFill>
                <a:uFill>
                  <a:solidFill>
                    <a:srgbClr val="FFFFFF"/>
                  </a:solidFill>
                </a:uFill>
                <a:latin typeface="Calibri"/>
              </a:rPr>
              <a:t>2.1 – Lead DTU </a:t>
            </a:r>
            <a:r>
              <a:rPr lang="en-US" sz="4400" b="1" strike="noStrike" spc="-1" dirty="0" err="1" smtClean="0">
                <a:solidFill>
                  <a:srgbClr val="000000"/>
                </a:solidFill>
                <a:uFill>
                  <a:solidFill>
                    <a:srgbClr val="FFFFFF"/>
                  </a:solidFill>
                </a:uFill>
                <a:latin typeface="Calibri"/>
              </a:rPr>
              <a:t>Elektro</a:t>
            </a:r>
            <a:endParaRPr lang="en-US" sz="1800" strike="noStrike" spc="-1" dirty="0">
              <a:solidFill>
                <a:srgbClr val="000000"/>
              </a:solidFill>
              <a:uFill>
                <a:solidFill>
                  <a:srgbClr val="FFFFFF"/>
                </a:solidFill>
              </a:uFill>
              <a:latin typeface="Arial"/>
            </a:endParaRPr>
          </a:p>
        </p:txBody>
      </p:sp>
      <p:sp>
        <p:nvSpPr>
          <p:cNvPr id="166" name="CustomShape 2"/>
          <p:cNvSpPr/>
          <p:nvPr/>
        </p:nvSpPr>
        <p:spPr>
          <a:xfrm>
            <a:off x="457200" y="1600200"/>
            <a:ext cx="838116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spc="-1">
                <a:solidFill>
                  <a:srgbClr val="000000"/>
                </a:solidFill>
                <a:uFill>
                  <a:solidFill>
                    <a:srgbClr val="FFFFFF"/>
                  </a:solidFill>
                </a:uFill>
                <a:latin typeface="Calibri"/>
              </a:rPr>
              <a:t>Design of benchmark exercises: best practice</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b="1" strike="noStrike" spc="-1">
                <a:solidFill>
                  <a:srgbClr val="000000"/>
                </a:solidFill>
                <a:uFill>
                  <a:solidFill>
                    <a:srgbClr val="FFFFFF"/>
                  </a:solidFill>
                </a:uFill>
                <a:latin typeface="Calibri"/>
              </a:rPr>
              <a:t>DK: </a:t>
            </a:r>
            <a:r>
              <a:rPr lang="en-US" sz="3200" i="1" strike="noStrike" spc="-1">
                <a:solidFill>
                  <a:srgbClr val="000000"/>
                </a:solidFill>
                <a:uFill>
                  <a:solidFill>
                    <a:srgbClr val="FFFFFF"/>
                  </a:solidFill>
                </a:uFill>
                <a:latin typeface="Calibri"/>
              </a:rPr>
              <a:t>DTU Elektro </a:t>
            </a:r>
            <a:r>
              <a:rPr lang="en-US" sz="3200" strike="noStrike" spc="-1">
                <a:solidFill>
                  <a:srgbClr val="000000"/>
                </a:solidFill>
                <a:uFill>
                  <a:solidFill>
                    <a:srgbClr val="FFFFFF"/>
                  </a:solidFill>
                </a:uFill>
                <a:latin typeface="Calibri"/>
              </a:rPr>
              <a:t>will be the co-lead of the WP, and </a:t>
            </a:r>
            <a:r>
              <a:rPr lang="en-US" sz="3200" b="1" strike="noStrike" spc="-1">
                <a:solidFill>
                  <a:srgbClr val="000000"/>
                </a:solidFill>
                <a:uFill>
                  <a:solidFill>
                    <a:srgbClr val="FFFFFF"/>
                  </a:solidFill>
                </a:uFill>
                <a:latin typeface="Calibri"/>
              </a:rPr>
              <a:t>lead</a:t>
            </a:r>
            <a:r>
              <a:rPr lang="en-US" sz="3200" strike="noStrike" spc="-1">
                <a:solidFill>
                  <a:srgbClr val="000000"/>
                </a:solidFill>
                <a:uFill>
                  <a:solidFill>
                    <a:srgbClr val="FFFFFF"/>
                  </a:solidFill>
                </a:uFill>
                <a:latin typeface="Calibri"/>
              </a:rPr>
              <a:t> of the sub-task. They will include design of guidelines for participants and guidelines for reporting results and appraisal (1 PM). </a:t>
            </a:r>
            <a:r>
              <a:rPr lang="en-US" sz="3200" i="1" strike="noStrike" spc="-1">
                <a:solidFill>
                  <a:srgbClr val="000000"/>
                </a:solidFill>
                <a:uFill>
                  <a:solidFill>
                    <a:srgbClr val="FFFFFF"/>
                  </a:solidFill>
                </a:uFill>
                <a:latin typeface="Calibri"/>
              </a:rPr>
              <a:t>WEPROG</a:t>
            </a:r>
            <a:r>
              <a:rPr lang="en-US" sz="3200" strike="noStrike" spc="-1">
                <a:solidFill>
                  <a:srgbClr val="000000"/>
                </a:solidFill>
                <a:uFill>
                  <a:solidFill>
                    <a:srgbClr val="FFFFFF"/>
                  </a:solidFill>
                </a:uFill>
                <a:latin typeface="Calibri"/>
              </a:rPr>
              <a:t> will add the service provider point of view (0.25 PM). </a:t>
            </a:r>
            <a:endParaRPr lang="en-US" sz="1800" strike="noStrike" spc="-1">
              <a:solidFill>
                <a:srgbClr val="000000"/>
              </a:solidFill>
              <a:uFill>
                <a:solidFill>
                  <a:srgbClr val="FFFFFF"/>
                </a:solidFill>
              </a:uFill>
              <a:latin typeface="Arial"/>
            </a:endParaRPr>
          </a:p>
          <a:p>
            <a:pPr marL="343080" indent="-342360">
              <a:lnSpc>
                <a:spcPct val="100000"/>
              </a:lnSpc>
              <a:buClr>
                <a:srgbClr val="FF0000"/>
              </a:buClr>
              <a:buFont typeface="Symbol"/>
              <a:buChar char=""/>
            </a:pPr>
            <a:r>
              <a:rPr lang="en-US" sz="3200" strike="noStrike" spc="-1">
                <a:solidFill>
                  <a:srgbClr val="FF0000"/>
                </a:solidFill>
                <a:uFill>
                  <a:solidFill>
                    <a:srgbClr val="FFFFFF"/>
                  </a:solidFill>
                </a:uFill>
                <a:latin typeface="Calibri"/>
              </a:rPr>
              <a:t>More industry contribution?</a:t>
            </a:r>
            <a:endParaRPr lang="en-US"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457200" y="457200"/>
            <a:ext cx="868680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000" b="1" strike="noStrike" spc="-1" dirty="0">
                <a:solidFill>
                  <a:srgbClr val="000000"/>
                </a:solidFill>
                <a:uFill>
                  <a:solidFill>
                    <a:srgbClr val="FFFFFF"/>
                  </a:solidFill>
                </a:uFill>
                <a:latin typeface="Calibri"/>
              </a:rPr>
              <a:t>Task 2.2 </a:t>
            </a:r>
            <a:r>
              <a:rPr lang="en-US" sz="4000" b="1" strike="noStrike" spc="-1" dirty="0" smtClean="0">
                <a:solidFill>
                  <a:srgbClr val="000000"/>
                </a:solidFill>
                <a:uFill>
                  <a:solidFill>
                    <a:srgbClr val="FFFFFF"/>
                  </a:solidFill>
                </a:uFill>
                <a:latin typeface="Calibri"/>
              </a:rPr>
              <a:t>– Lead DTU Compute / </a:t>
            </a:r>
            <a:r>
              <a:rPr lang="en-US" sz="4000" b="1" strike="noStrike" spc="-1" dirty="0" err="1" smtClean="0">
                <a:solidFill>
                  <a:srgbClr val="000000"/>
                </a:solidFill>
                <a:uFill>
                  <a:solidFill>
                    <a:srgbClr val="FFFFFF"/>
                  </a:solidFill>
                </a:uFill>
                <a:latin typeface="Calibri"/>
              </a:rPr>
              <a:t>Elektro</a:t>
            </a:r>
            <a:r>
              <a:rPr lang="en-US" sz="4000" b="1" strike="noStrike" spc="-1" dirty="0" smtClean="0">
                <a:solidFill>
                  <a:srgbClr val="000000"/>
                </a:solidFill>
                <a:uFill>
                  <a:solidFill>
                    <a:srgbClr val="FFFFFF"/>
                  </a:solidFill>
                </a:uFill>
                <a:latin typeface="Calibri"/>
              </a:rPr>
              <a:t> </a:t>
            </a:r>
            <a:endParaRPr lang="en-US" sz="1600" strike="noStrike" spc="-1" dirty="0">
              <a:solidFill>
                <a:srgbClr val="000000"/>
              </a:solidFill>
              <a:uFill>
                <a:solidFill>
                  <a:srgbClr val="FFFFFF"/>
                </a:solidFill>
              </a:uFill>
              <a:latin typeface="Arial"/>
            </a:endParaRPr>
          </a:p>
        </p:txBody>
      </p:sp>
      <p:sp>
        <p:nvSpPr>
          <p:cNvPr id="168"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a:solidFill>
                  <a:srgbClr val="000000"/>
                </a:solidFill>
                <a:uFill>
                  <a:solidFill>
                    <a:srgbClr val="FFFFFF"/>
                  </a:solidFill>
                </a:uFill>
                <a:latin typeface="Calibri"/>
              </a:rPr>
              <a:t>Standard evaluation protocol for both deterministic and probabilistic forecasts: review of existing, best practice, and critical assessment of new proposals</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600" b="1" strike="noStrike" spc="-1">
                <a:solidFill>
                  <a:srgbClr val="000000"/>
                </a:solidFill>
                <a:uFill>
                  <a:solidFill>
                    <a:srgbClr val="FFFFFF"/>
                  </a:solidFill>
                </a:uFill>
                <a:latin typeface="Calibri"/>
              </a:rPr>
              <a:t>DE: </a:t>
            </a:r>
            <a:r>
              <a:rPr lang="en-US" sz="1600" i="1" strike="noStrike" spc="-1">
                <a:solidFill>
                  <a:srgbClr val="000000"/>
                </a:solidFill>
                <a:uFill>
                  <a:solidFill>
                    <a:srgbClr val="FFFFFF"/>
                  </a:solidFill>
                </a:uFill>
                <a:latin typeface="Calibri"/>
              </a:rPr>
              <a:t>ForWind</a:t>
            </a:r>
            <a:r>
              <a:rPr lang="en-US" sz="1600" strike="noStrike" spc="-1">
                <a:solidFill>
                  <a:srgbClr val="000000"/>
                </a:solidFill>
                <a:uFill>
                  <a:solidFill>
                    <a:srgbClr val="FFFFFF"/>
                  </a:solidFill>
                </a:uFill>
                <a:latin typeface="Calibri"/>
              </a:rPr>
              <a:t> will contribute to the review of existing det. and prob. skill scores and report on postprocessing methods to increase forecast skills. ForWind will characterize NWP model specific ensemble calibrations (0.5PM). </a:t>
            </a:r>
            <a:r>
              <a:rPr lang="en-US" sz="1600" i="1" strike="noStrike" spc="-1">
                <a:solidFill>
                  <a:srgbClr val="000000"/>
                </a:solidFill>
                <a:uFill>
                  <a:solidFill>
                    <a:srgbClr val="FFFFFF"/>
                  </a:solidFill>
                </a:uFill>
                <a:latin typeface="Calibri"/>
              </a:rPr>
              <a:t>IWES</a:t>
            </a:r>
            <a:r>
              <a:rPr lang="en-US" sz="1600" strike="noStrike" spc="-1">
                <a:solidFill>
                  <a:srgbClr val="000000"/>
                </a:solidFill>
                <a:uFill>
                  <a:solidFill>
                    <a:srgbClr val="FFFFFF"/>
                  </a:solidFill>
                </a:uFill>
                <a:latin typeface="Calibri"/>
              </a:rPr>
              <a:t> will report about German experiments regarding the evaluation of deterministic and probabilistic forecasts that are mainly bases on practical experiences out of the IWES Wind Power Management System and on research within diverse forecasting projects (e.g. EWeLiNE).  A focus will lie on the relation between variability and predictability that allows a decomposition oft the wind power forecast quality with a new error metric β providing only model specific error contribution independent from external influences like aggregation effects and local wind speeds. First experiments have shown that the new error metric β has advantages over the common metrics like RMSE, MAE or MAPE. </a:t>
            </a:r>
            <a:r>
              <a:rPr lang="en-US" sz="1600" i="1" strike="noStrike" spc="-1">
                <a:solidFill>
                  <a:srgbClr val="000000"/>
                </a:solidFill>
                <a:uFill>
                  <a:solidFill>
                    <a:srgbClr val="FFFFFF"/>
                  </a:solidFill>
                </a:uFill>
                <a:latin typeface="Calibri"/>
              </a:rPr>
              <a:t>IWES</a:t>
            </a:r>
            <a:r>
              <a:rPr lang="en-US" sz="1600" strike="noStrike" spc="-1">
                <a:solidFill>
                  <a:srgbClr val="000000"/>
                </a:solidFill>
                <a:uFill>
                  <a:solidFill>
                    <a:srgbClr val="FFFFFF"/>
                  </a:solidFill>
                </a:uFill>
                <a:latin typeface="Calibri"/>
              </a:rPr>
              <a:t> will analyse how the error metric β can be used within the benchmark exercises. (1.5 PM)</a:t>
            </a:r>
            <a:endParaRPr lang="en-US" sz="1800" strike="noStrike" spc="-1">
              <a:solidFill>
                <a:srgbClr val="000000"/>
              </a:solidFill>
              <a:uFill>
                <a:solidFill>
                  <a:srgbClr val="FFFFFF"/>
                </a:solidFill>
              </a:uFill>
              <a:latin typeface="Arial"/>
            </a:endParaRPr>
          </a:p>
          <a:p>
            <a:pP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dirty="0">
                <a:solidFill>
                  <a:srgbClr val="000000"/>
                </a:solidFill>
                <a:uFill>
                  <a:solidFill>
                    <a:srgbClr val="FFFFFF"/>
                  </a:solidFill>
                </a:uFill>
                <a:latin typeface="Calibri"/>
              </a:rPr>
              <a:t>Task 2.3 – </a:t>
            </a:r>
            <a:r>
              <a:rPr lang="en-US" sz="4400" b="1" strike="noStrike" spc="-1" dirty="0" smtClean="0">
                <a:solidFill>
                  <a:srgbClr val="000000"/>
                </a:solidFill>
                <a:uFill>
                  <a:solidFill>
                    <a:srgbClr val="FFFFFF"/>
                  </a:solidFill>
                </a:uFill>
                <a:latin typeface="Calibri"/>
              </a:rPr>
              <a:t>Lead DTU </a:t>
            </a:r>
            <a:r>
              <a:rPr lang="en-US" sz="4400" b="1" strike="noStrike" spc="-1" dirty="0">
                <a:solidFill>
                  <a:srgbClr val="000000"/>
                </a:solidFill>
                <a:uFill>
                  <a:solidFill>
                    <a:srgbClr val="FFFFFF"/>
                  </a:solidFill>
                </a:uFill>
                <a:latin typeface="Calibri"/>
              </a:rPr>
              <a:t>Wind Energy</a:t>
            </a:r>
            <a:endParaRPr lang="en-US" sz="1800" strike="noStrike" spc="-1" dirty="0">
              <a:solidFill>
                <a:srgbClr val="000000"/>
              </a:solidFill>
              <a:uFill>
                <a:solidFill>
                  <a:srgbClr val="FFFFFF"/>
                </a:solidFill>
              </a:uFill>
              <a:latin typeface="Arial"/>
            </a:endParaRPr>
          </a:p>
        </p:txBody>
      </p:sp>
      <p:sp>
        <p:nvSpPr>
          <p:cNvPr id="170" name="CustomShape 2"/>
          <p:cNvSpPr/>
          <p:nvPr/>
        </p:nvSpPr>
        <p:spPr>
          <a:xfrm>
            <a:off x="457200" y="1600200"/>
            <a:ext cx="84574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a:solidFill>
                  <a:srgbClr val="000000"/>
                </a:solidFill>
                <a:uFill>
                  <a:solidFill>
                    <a:srgbClr val="FFFFFF"/>
                  </a:solidFill>
                </a:uFill>
                <a:latin typeface="Calibri"/>
              </a:rPr>
              <a:t>Uncovering uncertainty origins and development through the whole modelling chain. Parallels with the Windbench platform.</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400" b="1" strike="noStrike" spc="-1">
                <a:solidFill>
                  <a:srgbClr val="000000"/>
                </a:solidFill>
                <a:uFill>
                  <a:solidFill>
                    <a:srgbClr val="FFFFFF"/>
                  </a:solidFill>
                </a:uFill>
                <a:latin typeface="Calibri"/>
              </a:rPr>
              <a:t>DE: </a:t>
            </a:r>
            <a:r>
              <a:rPr lang="en-US" sz="1400" i="1" strike="noStrike" spc="-1">
                <a:solidFill>
                  <a:srgbClr val="000000"/>
                </a:solidFill>
                <a:uFill>
                  <a:solidFill>
                    <a:srgbClr val="FFFFFF"/>
                  </a:solidFill>
                </a:uFill>
                <a:latin typeface="Calibri"/>
              </a:rPr>
              <a:t>ForWind</a:t>
            </a:r>
            <a:r>
              <a:rPr lang="en-US" sz="1400" strike="noStrike" spc="-1">
                <a:solidFill>
                  <a:srgbClr val="000000"/>
                </a:solidFill>
                <a:uFill>
                  <a:solidFill>
                    <a:srgbClr val="FFFFFF"/>
                  </a:solidFill>
                </a:uFill>
                <a:latin typeface="Calibri"/>
              </a:rPr>
              <a:t> will report on uncertainty origins in wind modelling that are uncovered in the EU-Project New European Wind Atlas (NEWA). In particular, advances in uncertainty modelling using Analog Ensemble can be addressed in short-term forecasting and/or wind modelling (1PM). ZSW will assess the uncertainties originate from different NWP models and assess the possibilities to minimize forecast uncertainty by optimal combination of different NWP models (1.5 PM).</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400" b="1" strike="noStrike" spc="-1">
                <a:solidFill>
                  <a:srgbClr val="000000"/>
                </a:solidFill>
                <a:uFill>
                  <a:solidFill>
                    <a:srgbClr val="FFFFFF"/>
                  </a:solidFill>
                </a:uFill>
                <a:latin typeface="Calibri"/>
              </a:rPr>
              <a:t>DK: </a:t>
            </a:r>
            <a:r>
              <a:rPr lang="en-US" sz="1400" i="1" strike="noStrike" spc="-1">
                <a:solidFill>
                  <a:srgbClr val="000000"/>
                </a:solidFill>
                <a:uFill>
                  <a:solidFill>
                    <a:srgbClr val="FFFFFF"/>
                  </a:solidFill>
                </a:uFill>
                <a:latin typeface="Calibri"/>
              </a:rPr>
              <a:t>DTU Wind Energy </a:t>
            </a:r>
            <a:r>
              <a:rPr lang="en-US" sz="1400" strike="noStrike" spc="-1">
                <a:solidFill>
                  <a:srgbClr val="000000"/>
                </a:solidFill>
                <a:uFill>
                  <a:solidFill>
                    <a:srgbClr val="FFFFFF"/>
                  </a:solidFill>
                </a:uFill>
                <a:latin typeface="Calibri"/>
              </a:rPr>
              <a:t>will report on the origins of uncertainty in the Numerical Weather Prediction (NWP) part of the chain with focus on Danish cases. We can learn what is important for forecast quality, i.e. chosen metrics for benchmarking from at least two European initiatives: a benchmarking exercise of meso-scale models, coordinated by EWEA and performed by DTU, and the predictability task in the FP7 New European Wind Atlas (NEWA). We can interpret how the benchmarking metrics are associated with the meteorological situation at a given site (0.5 PM).</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400" b="1" strike="noStrike" spc="-1">
                <a:solidFill>
                  <a:srgbClr val="000000"/>
                </a:solidFill>
                <a:uFill>
                  <a:solidFill>
                    <a:srgbClr val="FFFFFF"/>
                  </a:solidFill>
                </a:uFill>
                <a:latin typeface="Calibri"/>
              </a:rPr>
              <a:t>FI: </a:t>
            </a:r>
            <a:r>
              <a:rPr lang="en-US" sz="1400" i="1" strike="noStrike" spc="-1">
                <a:solidFill>
                  <a:srgbClr val="000000"/>
                </a:solidFill>
                <a:uFill>
                  <a:solidFill>
                    <a:srgbClr val="FFFFFF"/>
                  </a:solidFill>
                </a:uFill>
                <a:latin typeface="Calibri"/>
              </a:rPr>
              <a:t>FMI+VTT</a:t>
            </a:r>
            <a:r>
              <a:rPr lang="en-US" sz="1400" strike="noStrike" spc="-1">
                <a:solidFill>
                  <a:srgbClr val="000000"/>
                </a:solidFill>
                <a:uFill>
                  <a:solidFill>
                    <a:srgbClr val="FFFFFF"/>
                  </a:solidFill>
                </a:uFill>
                <a:latin typeface="Calibri"/>
              </a:rPr>
              <a:t> will study the forecast uncertainty especially in high resolution day-ahead forecasts. The main focus is to understand the role of inititial/boundary condition errors and forecast model error from the energy production (wind, solar) point of view (0.5+0.25PM).</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400" strike="noStrike" spc="-1">
                <a:solidFill>
                  <a:srgbClr val="000000"/>
                </a:solidFill>
                <a:uFill>
                  <a:solidFill>
                    <a:srgbClr val="FFFFFF"/>
                  </a:solidFill>
                </a:uFill>
                <a:latin typeface="Calibri"/>
              </a:rPr>
              <a:t> </a:t>
            </a:r>
            <a:r>
              <a:rPr lang="en-US" sz="1400" b="1" strike="noStrike" spc="-1">
                <a:solidFill>
                  <a:srgbClr val="000000"/>
                </a:solidFill>
                <a:uFill>
                  <a:solidFill>
                    <a:srgbClr val="FFFFFF"/>
                  </a:solidFill>
                </a:uFill>
                <a:latin typeface="Calibri"/>
              </a:rPr>
              <a:t>US:</a:t>
            </a:r>
            <a:r>
              <a:rPr lang="en-US" sz="1400" strike="noStrike" spc="-1">
                <a:solidFill>
                  <a:srgbClr val="000000"/>
                </a:solidFill>
                <a:uFill>
                  <a:solidFill>
                    <a:srgbClr val="FFFFFF"/>
                  </a:solidFill>
                </a:uFill>
                <a:latin typeface="Calibri"/>
              </a:rPr>
              <a:t> </a:t>
            </a:r>
            <a:r>
              <a:rPr lang="en-US" sz="1400" i="1" strike="noStrike" spc="-1">
                <a:solidFill>
                  <a:srgbClr val="000000"/>
                </a:solidFill>
                <a:uFill>
                  <a:solidFill>
                    <a:srgbClr val="FFFFFF"/>
                  </a:solidFill>
                </a:uFill>
                <a:latin typeface="Calibri"/>
              </a:rPr>
              <a:t>PNNL</a:t>
            </a:r>
            <a:r>
              <a:rPr lang="en-US" sz="1400" strike="noStrike" spc="-1">
                <a:solidFill>
                  <a:srgbClr val="000000"/>
                </a:solidFill>
                <a:uFill>
                  <a:solidFill>
                    <a:srgbClr val="FFFFFF"/>
                  </a:solidFill>
                </a:uFill>
                <a:latin typeface="Calibri"/>
              </a:rPr>
              <a:t> will apply ensemble techniques to identify sensitivities and uncertainties in the WRF model, particularly with respect to subgrid-scale parameterizations and complex terrain.</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400" strike="noStrike" spc="-1">
                <a:solidFill>
                  <a:srgbClr val="000000"/>
                </a:solidFill>
                <a:uFill>
                  <a:solidFill>
                    <a:srgbClr val="FFFFFF"/>
                  </a:solidFill>
                </a:uFill>
                <a:latin typeface="Calibri"/>
              </a:rPr>
              <a:t>http://www.ewea.org/events/workshops/past-workshops/resource-assessment-2015/mesoscale-benchmarking-exercise/</a:t>
            </a:r>
            <a:endParaRPr lang="en-US" sz="1800" strike="noStrike" spc="-1">
              <a:solidFill>
                <a:srgbClr val="000000"/>
              </a:solidFill>
              <a:uFill>
                <a:solidFill>
                  <a:srgbClr val="FFFFFF"/>
                </a:solidFill>
              </a:uFill>
              <a:latin typeface="Arial"/>
            </a:endParaRPr>
          </a:p>
          <a:p>
            <a:pP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dirty="0">
                <a:solidFill>
                  <a:srgbClr val="000000"/>
                </a:solidFill>
                <a:uFill>
                  <a:solidFill>
                    <a:srgbClr val="FFFFFF"/>
                  </a:solidFill>
                </a:uFill>
                <a:latin typeface="Calibri"/>
              </a:rPr>
              <a:t>Task 2.4 – </a:t>
            </a:r>
            <a:r>
              <a:rPr lang="en-US" sz="4400" b="1" strike="noStrike" spc="-1" dirty="0">
                <a:uFill>
                  <a:solidFill>
                    <a:srgbClr val="FFFFFF"/>
                  </a:solidFill>
                </a:uFill>
                <a:latin typeface="Calibri"/>
              </a:rPr>
              <a:t>Lead DTU </a:t>
            </a:r>
            <a:r>
              <a:rPr lang="en-US" sz="4400" b="1" strike="noStrike" spc="-1" dirty="0" err="1" smtClean="0">
                <a:uFill>
                  <a:solidFill>
                    <a:srgbClr val="FFFFFF"/>
                  </a:solidFill>
                </a:uFill>
                <a:latin typeface="Calibri"/>
              </a:rPr>
              <a:t>Elektro</a:t>
            </a:r>
            <a:endParaRPr lang="en-US" sz="1800" strike="noStrike" spc="-1" dirty="0">
              <a:uFill>
                <a:solidFill>
                  <a:srgbClr val="FFFFFF"/>
                </a:solidFill>
              </a:uFill>
              <a:latin typeface="Arial"/>
            </a:endParaRPr>
          </a:p>
        </p:txBody>
      </p:sp>
      <p:sp>
        <p:nvSpPr>
          <p:cNvPr id="172" name="CustomShape 2"/>
          <p:cNvSpPr/>
          <p:nvPr/>
        </p:nvSpPr>
        <p:spPr>
          <a:xfrm>
            <a:off x="457200" y="1600200"/>
            <a:ext cx="838116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dirty="0">
                <a:solidFill>
                  <a:srgbClr val="000000"/>
                </a:solidFill>
                <a:uFill>
                  <a:solidFill>
                    <a:srgbClr val="FFFFFF"/>
                  </a:solidFill>
                </a:uFill>
                <a:latin typeface="Calibri"/>
              </a:rPr>
              <a:t>Set-up and dissemination of benchmark test cases and data sets</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000" b="1" strike="noStrike" spc="-1" dirty="0">
                <a:solidFill>
                  <a:srgbClr val="000000"/>
                </a:solidFill>
                <a:uFill>
                  <a:solidFill>
                    <a:srgbClr val="FFFFFF"/>
                  </a:solidFill>
                </a:uFill>
                <a:latin typeface="Calibri"/>
              </a:rPr>
              <a:t>DK: </a:t>
            </a:r>
            <a:r>
              <a:rPr lang="en-US" sz="2000" i="1" strike="noStrike" spc="-1" dirty="0">
                <a:solidFill>
                  <a:srgbClr val="000000"/>
                </a:solidFill>
                <a:uFill>
                  <a:solidFill>
                    <a:srgbClr val="FFFFFF"/>
                  </a:solidFill>
                </a:uFill>
                <a:latin typeface="Calibri"/>
              </a:rPr>
              <a:t>DTU </a:t>
            </a:r>
            <a:r>
              <a:rPr lang="en-US" sz="2000" i="1" strike="noStrike" spc="-1" dirty="0" err="1">
                <a:solidFill>
                  <a:srgbClr val="000000"/>
                </a:solidFill>
                <a:uFill>
                  <a:solidFill>
                    <a:srgbClr val="FFFFFF"/>
                  </a:solidFill>
                </a:uFill>
                <a:latin typeface="Calibri"/>
              </a:rPr>
              <a:t>Elektro</a:t>
            </a:r>
            <a:r>
              <a:rPr lang="en-US" sz="2000" strike="noStrike" spc="-1" dirty="0">
                <a:solidFill>
                  <a:srgbClr val="000000"/>
                </a:solidFill>
                <a:uFill>
                  <a:solidFill>
                    <a:srgbClr val="FFFFFF"/>
                  </a:solidFill>
                </a:uFill>
                <a:latin typeface="Calibri"/>
              </a:rPr>
              <a:t> will design the benchmark exercises, collect data from different geographical locations and advertise and disseminate on concept and platform (2 PM). </a:t>
            </a:r>
            <a:r>
              <a:rPr lang="en-US" sz="2000" i="1" strike="noStrike" spc="-1" dirty="0">
                <a:solidFill>
                  <a:srgbClr val="000000"/>
                </a:solidFill>
                <a:uFill>
                  <a:solidFill>
                    <a:srgbClr val="FFFFFF"/>
                  </a:solidFill>
                </a:uFill>
                <a:latin typeface="Calibri"/>
              </a:rPr>
              <a:t>DTU Wind Energy</a:t>
            </a:r>
            <a:r>
              <a:rPr lang="en-US" sz="2000" strike="noStrike" spc="-1" dirty="0">
                <a:solidFill>
                  <a:srgbClr val="000000"/>
                </a:solidFill>
                <a:uFill>
                  <a:solidFill>
                    <a:srgbClr val="FFFFFF"/>
                  </a:solidFill>
                </a:uFill>
                <a:latin typeface="Calibri"/>
              </a:rPr>
              <a:t> will quality check the Danish data focusing especially on tall towers (0.5 PM).</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000" b="1" strike="noStrike" spc="-1" dirty="0">
                <a:solidFill>
                  <a:srgbClr val="000000"/>
                </a:solidFill>
                <a:uFill>
                  <a:solidFill>
                    <a:srgbClr val="FFFFFF"/>
                  </a:solidFill>
                </a:uFill>
                <a:latin typeface="Calibri"/>
              </a:rPr>
              <a:t>PT: </a:t>
            </a:r>
            <a:r>
              <a:rPr lang="en-US" sz="2000" i="1" strike="noStrike" spc="-1" dirty="0">
                <a:solidFill>
                  <a:srgbClr val="000000"/>
                </a:solidFill>
                <a:uFill>
                  <a:solidFill>
                    <a:srgbClr val="FFFFFF"/>
                  </a:solidFill>
                </a:uFill>
                <a:latin typeface="Calibri"/>
              </a:rPr>
              <a:t>INESC TEC</a:t>
            </a:r>
            <a:r>
              <a:rPr lang="en-US" sz="2000" strike="noStrike" spc="-1" dirty="0">
                <a:solidFill>
                  <a:srgbClr val="000000"/>
                </a:solidFill>
                <a:uFill>
                  <a:solidFill>
                    <a:srgbClr val="FFFFFF"/>
                  </a:solidFill>
                </a:uFill>
                <a:latin typeface="Calibri"/>
              </a:rPr>
              <a:t> will help in the design of the benchmark exercises, contact potential suppliers of wind power plant data from Portugal, advertise and disseminate the benchmark platform. </a:t>
            </a:r>
            <a:r>
              <a:rPr lang="en-US" sz="2000" i="1" strike="noStrike" spc="-1" dirty="0">
                <a:solidFill>
                  <a:srgbClr val="000000"/>
                </a:solidFill>
                <a:uFill>
                  <a:solidFill>
                    <a:srgbClr val="FFFFFF"/>
                  </a:solidFill>
                </a:uFill>
                <a:latin typeface="Calibri"/>
              </a:rPr>
              <a:t>INESC TEC</a:t>
            </a:r>
            <a:r>
              <a:rPr lang="en-US" sz="2000" strike="noStrike" spc="-1" dirty="0">
                <a:solidFill>
                  <a:srgbClr val="000000"/>
                </a:solidFill>
                <a:uFill>
                  <a:solidFill>
                    <a:srgbClr val="FFFFFF"/>
                  </a:solidFill>
                </a:uFill>
                <a:latin typeface="Calibri"/>
              </a:rPr>
              <a:t> is also expecting to participate with their statistical models in the benchmark exercise. (1 PM). </a:t>
            </a:r>
            <a:r>
              <a:rPr lang="en-US" sz="2000" i="1" strike="noStrike" spc="-1" dirty="0" err="1">
                <a:solidFill>
                  <a:srgbClr val="000000"/>
                </a:solidFill>
                <a:uFill>
                  <a:solidFill>
                    <a:srgbClr val="FFFFFF"/>
                  </a:solidFill>
                </a:uFill>
                <a:latin typeface="Calibri"/>
              </a:rPr>
              <a:t>Smartwatt</a:t>
            </a:r>
            <a:r>
              <a:rPr lang="en-US" sz="2000" strike="noStrike" spc="-1" dirty="0">
                <a:solidFill>
                  <a:srgbClr val="000000"/>
                </a:solidFill>
                <a:uFill>
                  <a:solidFill>
                    <a:srgbClr val="FFFFFF"/>
                  </a:solidFill>
                </a:uFill>
                <a:latin typeface="Calibri"/>
              </a:rPr>
              <a:t> will participate contributing with cases and data sets, including NWP forecast, wind power forecast, probabilistic wind power forecast, power and wind measures. (1PM).  </a:t>
            </a:r>
            <a:r>
              <a:rPr lang="en-US" sz="2000" i="1" strike="noStrike" spc="-1" dirty="0" err="1">
                <a:solidFill>
                  <a:srgbClr val="000000"/>
                </a:solidFill>
                <a:uFill>
                  <a:solidFill>
                    <a:srgbClr val="FFFFFF"/>
                  </a:solidFill>
                </a:uFill>
                <a:latin typeface="Calibri"/>
              </a:rPr>
              <a:t>Prewind</a:t>
            </a:r>
            <a:r>
              <a:rPr lang="en-US" sz="2000" strike="noStrike" spc="-1" dirty="0">
                <a:solidFill>
                  <a:srgbClr val="000000"/>
                </a:solidFill>
                <a:uFill>
                  <a:solidFill>
                    <a:srgbClr val="FFFFFF"/>
                  </a:solidFill>
                </a:uFill>
                <a:latin typeface="Calibri"/>
              </a:rPr>
              <a:t> will help in the design of the benchmark exercises, to explore different type of terrains, climate effects, etc. </a:t>
            </a:r>
            <a:r>
              <a:rPr lang="en-US" sz="2000" i="1" strike="noStrike" spc="-1" dirty="0" err="1">
                <a:solidFill>
                  <a:srgbClr val="000000"/>
                </a:solidFill>
                <a:uFill>
                  <a:solidFill>
                    <a:srgbClr val="FFFFFF"/>
                  </a:solidFill>
                </a:uFill>
                <a:latin typeface="Calibri"/>
              </a:rPr>
              <a:t>Prewind</a:t>
            </a:r>
            <a:r>
              <a:rPr lang="en-US" sz="2000" strike="noStrike" spc="-1" dirty="0">
                <a:solidFill>
                  <a:srgbClr val="000000"/>
                </a:solidFill>
                <a:uFill>
                  <a:solidFill>
                    <a:srgbClr val="FFFFFF"/>
                  </a:solidFill>
                </a:uFill>
                <a:latin typeface="Calibri"/>
              </a:rPr>
              <a:t> is also available to contribute with recommendations for the wind power forecast evaluation, according with the experience as a service provider (0.5 PM)</a:t>
            </a:r>
            <a:endParaRPr lang="en-US" sz="1800" strike="noStrike" spc="-1" dirty="0">
              <a:solidFill>
                <a:srgbClr val="000000"/>
              </a:solidFill>
              <a:uFill>
                <a:solidFill>
                  <a:srgbClr val="FFFFFF"/>
                </a:solidFill>
              </a:uFill>
              <a:latin typeface="Arial"/>
            </a:endParaRPr>
          </a:p>
          <a:p>
            <a:pPr>
              <a:lnSpc>
                <a:spcPct val="100000"/>
              </a:lnSpc>
            </a:pPr>
            <a:endParaRPr lang="en-US" sz="180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dirty="0">
                <a:solidFill>
                  <a:srgbClr val="000000"/>
                </a:solidFill>
                <a:uFill>
                  <a:solidFill>
                    <a:srgbClr val="FFFFFF"/>
                  </a:solidFill>
                </a:uFill>
                <a:latin typeface="Calibri"/>
              </a:rPr>
              <a:t>WP0 Management</a:t>
            </a:r>
            <a:endParaRPr lang="en-US" sz="1800" strike="noStrike" spc="-1" dirty="0">
              <a:solidFill>
                <a:srgbClr val="000000"/>
              </a:solidFill>
              <a:uFill>
                <a:solidFill>
                  <a:srgbClr val="FFFFFF"/>
                </a:solidFill>
              </a:uFill>
              <a:latin typeface="Arial"/>
            </a:endParaRPr>
          </a:p>
        </p:txBody>
      </p:sp>
      <p:sp>
        <p:nvSpPr>
          <p:cNvPr id="50"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strike="noStrike" spc="-1" dirty="0">
                <a:solidFill>
                  <a:srgbClr val="000000"/>
                </a:solidFill>
                <a:uFill>
                  <a:solidFill>
                    <a:srgbClr val="FFFFFF"/>
                  </a:solidFill>
                </a:uFill>
                <a:latin typeface="Calibri"/>
              </a:rPr>
              <a:t>Tasks:</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strike="noStrike" spc="-1" dirty="0">
                <a:solidFill>
                  <a:srgbClr val="000000"/>
                </a:solidFill>
                <a:uFill>
                  <a:solidFill>
                    <a:srgbClr val="FFFFFF"/>
                  </a:solidFill>
                </a:uFill>
                <a:latin typeface="Calibri"/>
              </a:rPr>
              <a:t>Task 0.1: Task web site.</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strike="noStrike" spc="-1" dirty="0">
                <a:solidFill>
                  <a:srgbClr val="000000"/>
                </a:solidFill>
                <a:uFill>
                  <a:solidFill>
                    <a:srgbClr val="FFFFFF"/>
                  </a:solidFill>
                </a:uFill>
                <a:latin typeface="Calibri"/>
              </a:rPr>
              <a:t>Task 0.2: Contractual reporting</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strike="noStrike" spc="-1" dirty="0">
                <a:solidFill>
                  <a:srgbClr val="000000"/>
                </a:solidFill>
                <a:uFill>
                  <a:solidFill>
                    <a:srgbClr val="FFFFFF"/>
                  </a:solidFill>
                </a:uFill>
                <a:latin typeface="Calibri"/>
              </a:rPr>
              <a:t>Task 0.3: Final report</a:t>
            </a:r>
            <a:endParaRPr lang="en-US" sz="1800" strike="noStrike" spc="-1" dirty="0">
              <a:solidFill>
                <a:srgbClr val="000000"/>
              </a:solidFill>
              <a:uFill>
                <a:solidFill>
                  <a:srgbClr val="FFFFFF"/>
                </a:solidFill>
              </a:uFill>
              <a:latin typeface="Arial"/>
            </a:endParaRPr>
          </a:p>
          <a:p>
            <a:pPr>
              <a:lnSpc>
                <a:spcPct val="100000"/>
              </a:lnSpc>
            </a:pPr>
            <a:endParaRPr lang="en-US" sz="1800" strike="noStrike" spc="-1" dirty="0">
              <a:solidFill>
                <a:srgbClr val="000000"/>
              </a:solidFill>
              <a:uFill>
                <a:solidFill>
                  <a:srgbClr val="FFFFFF"/>
                </a:solidFill>
              </a:uFill>
              <a:latin typeface="Arial"/>
            </a:endParaRPr>
          </a:p>
          <a:p>
            <a:pPr>
              <a:lnSpc>
                <a:spcPct val="100000"/>
              </a:lnSpc>
            </a:pPr>
            <a:r>
              <a:rPr lang="en-US" sz="3200" strike="noStrike" spc="-1" dirty="0">
                <a:solidFill>
                  <a:srgbClr val="000000"/>
                </a:solidFill>
                <a:uFill>
                  <a:solidFill>
                    <a:srgbClr val="FFFFFF"/>
                  </a:solidFill>
                </a:uFill>
                <a:latin typeface="Calibri"/>
              </a:rPr>
              <a:t>Deliverables:</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strike="noStrike" spc="-1" dirty="0">
                <a:solidFill>
                  <a:srgbClr val="000000"/>
                </a:solidFill>
                <a:uFill>
                  <a:solidFill>
                    <a:srgbClr val="FFFFFF"/>
                  </a:solidFill>
                </a:uFill>
                <a:latin typeface="Calibri"/>
              </a:rPr>
              <a:t>D 0.1: Website</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strike="noStrike" spc="-1" dirty="0">
                <a:solidFill>
                  <a:srgbClr val="000000"/>
                </a:solidFill>
                <a:uFill>
                  <a:solidFill>
                    <a:srgbClr val="FFFFFF"/>
                  </a:solidFill>
                </a:uFill>
                <a:latin typeface="Calibri"/>
              </a:rPr>
              <a:t>D 0.2 – 0.4: Annual reports</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strike="noStrike" spc="-1" dirty="0">
                <a:solidFill>
                  <a:srgbClr val="000000"/>
                </a:solidFill>
                <a:uFill>
                  <a:solidFill>
                    <a:srgbClr val="FFFFFF"/>
                  </a:solidFill>
                </a:uFill>
                <a:latin typeface="Calibri"/>
              </a:rPr>
              <a:t>D 0.5: Organization of biannual meetings</a:t>
            </a:r>
            <a:endParaRPr lang="en-US" sz="1800" strike="noStrike" spc="-1" dirty="0">
              <a:solidFill>
                <a:srgbClr val="000000"/>
              </a:solidFill>
              <a:uFill>
                <a:solidFill>
                  <a:srgbClr val="FFFFFF"/>
                </a:solidFill>
              </a:uFill>
              <a:latin typeface="Arial"/>
            </a:endParaRPr>
          </a:p>
          <a:p>
            <a:pPr>
              <a:lnSpc>
                <a:spcPct val="100000"/>
              </a:lnSpc>
            </a:pPr>
            <a:endParaRPr lang="en-US" sz="180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5212080" y="1599840"/>
            <a:ext cx="36262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32000" indent="-323640">
              <a:lnSpc>
                <a:spcPct val="100000"/>
              </a:lnSpc>
              <a:buClr>
                <a:srgbClr val="000000"/>
              </a:buClr>
              <a:buSzPct val="45000"/>
              <a:buFont typeface="Wingdings" charset="2"/>
              <a:buChar char=""/>
            </a:pPr>
            <a:r>
              <a:rPr lang="en-US" sz="3200" strike="noStrike" spc="-1">
                <a:solidFill>
                  <a:srgbClr val="000000"/>
                </a:solidFill>
                <a:uFill>
                  <a:solidFill>
                    <a:srgbClr val="FFFFFF"/>
                  </a:solidFill>
                </a:uFill>
                <a:latin typeface="Calibri"/>
              </a:rPr>
              <a:t>AEMO dataset </a:t>
            </a:r>
            <a:r>
              <a:rPr lang="en-US" sz="2000" strike="noStrike" spc="-1">
                <a:solidFill>
                  <a:srgbClr val="000000"/>
                </a:solidFill>
                <a:uFill>
                  <a:solidFill>
                    <a:srgbClr val="FFFFFF"/>
                  </a:solidFill>
                </a:uFill>
                <a:latin typeface="Calibri"/>
              </a:rPr>
              <a:t>(Australia, 20 wind farms, 5min res. over several years)</a:t>
            </a:r>
            <a:endParaRPr lang="en-US" sz="1800" strike="noStrike" spc="-1">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lang="en-US" sz="2000" strike="noStrike" spc="-1">
                <a:solidFill>
                  <a:srgbClr val="000000"/>
                </a:solidFill>
                <a:uFill>
                  <a:solidFill>
                    <a:srgbClr val="FFFFFF"/>
                  </a:solidFill>
                </a:uFill>
                <a:latin typeface="Calibri"/>
              </a:rPr>
              <a:t> </a:t>
            </a:r>
            <a:endParaRPr lang="en-US" sz="1800" strike="noStrike" spc="-1">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lang="en-US" sz="2000" strike="noStrike" spc="-1">
                <a:solidFill>
                  <a:srgbClr val="000000"/>
                </a:solidFill>
                <a:uFill>
                  <a:solidFill>
                    <a:srgbClr val="FFFFFF"/>
                  </a:solidFill>
                </a:uFill>
                <a:latin typeface="Calibri"/>
              </a:rPr>
              <a:t> </a:t>
            </a:r>
            <a:endParaRPr lang="en-US" sz="1800" strike="noStrike" spc="-1">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lang="en-US" sz="2000" strike="noStrike" spc="-1">
                <a:solidFill>
                  <a:srgbClr val="000000"/>
                </a:solidFill>
                <a:uFill>
                  <a:solidFill>
                    <a:srgbClr val="FFFFFF"/>
                  </a:solidFill>
                </a:uFill>
                <a:latin typeface="Calibri"/>
              </a:rPr>
              <a:t> </a:t>
            </a:r>
            <a:endParaRPr lang="en-US" sz="1800" strike="noStrike" spc="-1">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lang="en-US" sz="3200" strike="noStrike" spc="-1">
                <a:solidFill>
                  <a:srgbClr val="000000"/>
                </a:solidFill>
                <a:uFill>
                  <a:solidFill>
                    <a:srgbClr val="FFFFFF"/>
                  </a:solidFill>
                </a:uFill>
                <a:latin typeface="Calibri"/>
              </a:rPr>
              <a:t>RE-Europe </a:t>
            </a:r>
            <a:r>
              <a:rPr lang="en-US" sz="2000" strike="noStrike" spc="-1">
                <a:solidFill>
                  <a:srgbClr val="000000"/>
                </a:solidFill>
                <a:uFill>
                  <a:solidFill>
                    <a:srgbClr val="FFFFFF"/>
                  </a:solidFill>
                </a:uFill>
                <a:latin typeface="Calibri"/>
              </a:rPr>
              <a:t>(Europe, 1500 nodes with wind and solar power, hourly res. over 3 years – to be extended)</a:t>
            </a:r>
            <a:endParaRPr lang="en-US" sz="1800" strike="noStrike" spc="-1">
              <a:solidFill>
                <a:srgbClr val="000000"/>
              </a:solidFill>
              <a:uFill>
                <a:solidFill>
                  <a:srgbClr val="FFFFFF"/>
                </a:solidFill>
              </a:uFill>
              <a:latin typeface="Arial"/>
            </a:endParaRPr>
          </a:p>
        </p:txBody>
      </p:sp>
      <p:sp>
        <p:nvSpPr>
          <p:cNvPr id="174" name="CustomShape 2"/>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Task 2.4 – Example datasets</a:t>
            </a:r>
            <a:endParaRPr lang="en-US" sz="1800" strike="noStrike" spc="-1">
              <a:solidFill>
                <a:srgbClr val="000000"/>
              </a:solidFill>
              <a:uFill>
                <a:solidFill>
                  <a:srgbClr val="FFFFFF"/>
                </a:solidFill>
              </a:uFill>
              <a:latin typeface="Arial"/>
            </a:endParaRPr>
          </a:p>
        </p:txBody>
      </p:sp>
      <p:pic>
        <p:nvPicPr>
          <p:cNvPr id="175" name="Picture 174"/>
          <p:cNvPicPr/>
          <p:nvPr/>
        </p:nvPicPr>
        <p:blipFill>
          <a:blip r:embed="rId2"/>
          <a:stretch/>
        </p:blipFill>
        <p:spPr>
          <a:xfrm>
            <a:off x="640080" y="3813480"/>
            <a:ext cx="4571280" cy="2404080"/>
          </a:xfrm>
          <a:prstGeom prst="rect">
            <a:avLst/>
          </a:prstGeom>
          <a:ln>
            <a:noFill/>
          </a:ln>
        </p:spPr>
      </p:pic>
      <p:pic>
        <p:nvPicPr>
          <p:cNvPr id="176" name="Picture 175"/>
          <p:cNvPicPr/>
          <p:nvPr/>
        </p:nvPicPr>
        <p:blipFill>
          <a:blip r:embed="rId3"/>
          <a:srcRect l="3482" b="8712"/>
          <a:stretch/>
        </p:blipFill>
        <p:spPr>
          <a:xfrm>
            <a:off x="695520" y="1535040"/>
            <a:ext cx="4023000" cy="2223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762480" y="1509480"/>
            <a:ext cx="7283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32000" indent="-323640">
              <a:lnSpc>
                <a:spcPct val="100000"/>
              </a:lnSpc>
              <a:buClr>
                <a:srgbClr val="000000"/>
              </a:buClr>
              <a:buSzPct val="45000"/>
              <a:buFont typeface="Wingdings" charset="2"/>
              <a:buChar char=""/>
            </a:pPr>
            <a:r>
              <a:rPr lang="en-US" sz="3200" strike="noStrike" spc="-1">
                <a:solidFill>
                  <a:srgbClr val="000000"/>
                </a:solidFill>
                <a:uFill>
                  <a:solidFill>
                    <a:srgbClr val="FFFFFF"/>
                  </a:solidFill>
                </a:uFill>
                <a:latin typeface="Calibri"/>
              </a:rPr>
              <a:t>Long datasets with good resolution</a:t>
            </a:r>
            <a:endParaRPr lang="en-US" sz="1800" strike="noStrike" spc="-1">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lang="en-US" sz="3200" strike="noStrike" spc="-1">
                <a:solidFill>
                  <a:srgbClr val="000000"/>
                </a:solidFill>
                <a:uFill>
                  <a:solidFill>
                    <a:srgbClr val="FFFFFF"/>
                  </a:solidFill>
                </a:uFill>
                <a:latin typeface="Calibri"/>
              </a:rPr>
              <a:t>Power and meteorological information </a:t>
            </a:r>
            <a:r>
              <a:rPr lang="en-US" sz="2200" strike="noStrike" spc="-1">
                <a:solidFill>
                  <a:srgbClr val="000000"/>
                </a:solidFill>
                <a:uFill>
                  <a:solidFill>
                    <a:srgbClr val="FFFFFF"/>
                  </a:solidFill>
                </a:uFill>
                <a:latin typeface="Calibri"/>
              </a:rPr>
              <a:t>(forecasts and possibly measurements, remote sensing)</a:t>
            </a:r>
            <a:endParaRPr lang="en-US" sz="1800" strike="noStrike" spc="-1">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lang="en-US" sz="3200" strike="noStrike" spc="-1">
                <a:solidFill>
                  <a:srgbClr val="000000"/>
                </a:solidFill>
                <a:uFill>
                  <a:solidFill>
                    <a:srgbClr val="FFFFFF"/>
                  </a:solidFill>
                </a:uFill>
                <a:latin typeface="Calibri"/>
              </a:rPr>
              <a:t>Preferably more than one location</a:t>
            </a:r>
            <a:endParaRPr lang="en-US" sz="1800" strike="noStrike" spc="-1">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lang="en-US" sz="3200" strike="noStrike" spc="-1">
                <a:solidFill>
                  <a:srgbClr val="000000"/>
                </a:solidFill>
                <a:uFill>
                  <a:solidFill>
                    <a:srgbClr val="FFFFFF"/>
                  </a:solidFill>
                </a:uFill>
                <a:latin typeface="Calibri"/>
              </a:rPr>
              <a:t>Possibility to share data, open access or under NDAs</a:t>
            </a:r>
            <a:endParaRPr lang="en-US" sz="1800" strike="noStrike" spc="-1">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lang="en-US" sz="3200" strike="noStrike" spc="-1">
                <a:solidFill>
                  <a:srgbClr val="000000"/>
                </a:solidFill>
                <a:uFill>
                  <a:solidFill>
                    <a:srgbClr val="FFFFFF"/>
                  </a:solidFill>
                </a:uFill>
                <a:latin typeface="Calibri"/>
              </a:rPr>
              <a:t> </a:t>
            </a:r>
            <a:endParaRPr lang="en-US" sz="1800" strike="noStrike" spc="-1">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lang="en-US" sz="3200" strike="noStrike" spc="-1">
                <a:solidFill>
                  <a:srgbClr val="000000"/>
                </a:solidFill>
                <a:uFill>
                  <a:solidFill>
                    <a:srgbClr val="FFFFFF"/>
                  </a:solidFill>
                </a:uFill>
                <a:latin typeface="Calibri"/>
              </a:rPr>
              <a:t>To be hosted on existing platforms e.g. zenodo.org</a:t>
            </a:r>
            <a:endParaRPr lang="en-US" sz="1800" strike="noStrike" spc="-1">
              <a:solidFill>
                <a:srgbClr val="000000"/>
              </a:solidFill>
              <a:uFill>
                <a:solidFill>
                  <a:srgbClr val="FFFFFF"/>
                </a:solidFill>
              </a:uFill>
              <a:latin typeface="Arial"/>
            </a:endParaRPr>
          </a:p>
        </p:txBody>
      </p:sp>
      <p:sp>
        <p:nvSpPr>
          <p:cNvPr id="178" name="CustomShape 2"/>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Task 2.4 – What are aiming for?</a:t>
            </a:r>
            <a:endParaRPr lang="en-US"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D2.1</a:t>
            </a:r>
            <a:endParaRPr lang="en-US" sz="1800" strike="noStrike" spc="-1">
              <a:solidFill>
                <a:srgbClr val="000000"/>
              </a:solidFill>
              <a:uFill>
                <a:solidFill>
                  <a:srgbClr val="FFFFFF"/>
                </a:solidFill>
              </a:uFill>
              <a:latin typeface="Arial"/>
            </a:endParaRPr>
          </a:p>
        </p:txBody>
      </p:sp>
      <p:sp>
        <p:nvSpPr>
          <p:cNvPr id="180" name="CustomShape 2"/>
          <p:cNvSpPr/>
          <p:nvPr/>
        </p:nvSpPr>
        <p:spPr>
          <a:xfrm>
            <a:off x="457200" y="1600200"/>
            <a:ext cx="830520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spc="-1">
                <a:solidFill>
                  <a:srgbClr val="000000"/>
                </a:solidFill>
                <a:uFill>
                  <a:solidFill>
                    <a:srgbClr val="FFFFFF"/>
                  </a:solidFill>
                </a:uFill>
                <a:latin typeface="Calibri"/>
              </a:rPr>
              <a:t>IEA Recommended Practices on Wind Power Forecast Evaluation, for both deterministic and probabilistic forecasts</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400" b="1" strike="noStrike" spc="-1">
                <a:solidFill>
                  <a:srgbClr val="000000"/>
                </a:solidFill>
                <a:uFill>
                  <a:solidFill>
                    <a:srgbClr val="FFFFFF"/>
                  </a:solidFill>
                </a:uFill>
                <a:latin typeface="Calibri"/>
              </a:rPr>
              <a:t>DK: </a:t>
            </a:r>
            <a:r>
              <a:rPr lang="en-US" sz="2400" i="1" strike="noStrike" spc="-1">
                <a:solidFill>
                  <a:srgbClr val="000000"/>
                </a:solidFill>
                <a:uFill>
                  <a:solidFill>
                    <a:srgbClr val="FFFFFF"/>
                  </a:solidFill>
                </a:uFill>
                <a:latin typeface="Calibri"/>
              </a:rPr>
              <a:t>DTU Compute </a:t>
            </a:r>
            <a:r>
              <a:rPr lang="en-US" sz="2400" strike="noStrike" spc="-1">
                <a:solidFill>
                  <a:srgbClr val="000000"/>
                </a:solidFill>
                <a:uFill>
                  <a:solidFill>
                    <a:srgbClr val="FFFFFF"/>
                  </a:solidFill>
                </a:uFill>
                <a:latin typeface="Calibri"/>
              </a:rPr>
              <a:t>and</a:t>
            </a:r>
            <a:r>
              <a:rPr lang="en-US" sz="2400" i="1" strike="noStrike" spc="-1">
                <a:solidFill>
                  <a:srgbClr val="000000"/>
                </a:solidFill>
                <a:uFill>
                  <a:solidFill>
                    <a:srgbClr val="FFFFFF"/>
                  </a:solidFill>
                </a:uFill>
                <a:latin typeface="Calibri"/>
              </a:rPr>
              <a:t> DTU Elektro</a:t>
            </a:r>
            <a:r>
              <a:rPr lang="en-US" sz="2400" strike="noStrike" spc="-1">
                <a:solidFill>
                  <a:srgbClr val="000000"/>
                </a:solidFill>
                <a:uFill>
                  <a:solidFill>
                    <a:srgbClr val="FFFFFF"/>
                  </a:solidFill>
                </a:uFill>
                <a:latin typeface="Calibri"/>
              </a:rPr>
              <a:t> will be </a:t>
            </a:r>
            <a:r>
              <a:rPr lang="en-US" sz="2400" b="1" strike="noStrike" spc="-1">
                <a:solidFill>
                  <a:srgbClr val="000000"/>
                </a:solidFill>
                <a:uFill>
                  <a:solidFill>
                    <a:srgbClr val="FFFFFF"/>
                  </a:solidFill>
                </a:uFill>
                <a:latin typeface="Calibri"/>
              </a:rPr>
              <a:t>lead</a:t>
            </a:r>
            <a:r>
              <a:rPr lang="en-US" sz="2400" strike="noStrike" spc="-1">
                <a:solidFill>
                  <a:srgbClr val="000000"/>
                </a:solidFill>
                <a:uFill>
                  <a:solidFill>
                    <a:srgbClr val="FFFFFF"/>
                  </a:solidFill>
                </a:uFill>
                <a:latin typeface="Calibri"/>
              </a:rPr>
              <a:t> authors of the IEA Recommended Practices on Wind Power Forecast Evaluation (1.5 and 1 PM).</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400" b="1" strike="noStrike" spc="-1">
                <a:solidFill>
                  <a:srgbClr val="000000"/>
                </a:solidFill>
                <a:uFill>
                  <a:solidFill>
                    <a:srgbClr val="FFFFFF"/>
                  </a:solidFill>
                </a:uFill>
                <a:latin typeface="Calibri"/>
              </a:rPr>
              <a:t>PT: </a:t>
            </a:r>
            <a:r>
              <a:rPr lang="en-US" sz="2400" i="1" strike="noStrike" spc="-1">
                <a:solidFill>
                  <a:srgbClr val="000000"/>
                </a:solidFill>
                <a:uFill>
                  <a:solidFill>
                    <a:srgbClr val="FFFFFF"/>
                  </a:solidFill>
                </a:uFill>
                <a:latin typeface="Calibri"/>
              </a:rPr>
              <a:t>LNEG</a:t>
            </a:r>
            <a:r>
              <a:rPr lang="en-US" sz="2400" strike="noStrike" spc="-1">
                <a:solidFill>
                  <a:srgbClr val="000000"/>
                </a:solidFill>
                <a:uFill>
                  <a:solidFill>
                    <a:srgbClr val="FFFFFF"/>
                  </a:solidFill>
                </a:uFill>
                <a:latin typeface="Calibri"/>
              </a:rPr>
              <a:t> can interpret how the benchmarking metrics are associated with the weather conditions at Perdigão test area under NEWA project, or at a given site. (1,5 PM)</a:t>
            </a:r>
            <a:endParaRPr lang="en-US" sz="1800" strike="noStrike" spc="-1">
              <a:solidFill>
                <a:srgbClr val="000000"/>
              </a:solidFill>
              <a:uFill>
                <a:solidFill>
                  <a:srgbClr val="FFFFFF"/>
                </a:solidFill>
              </a:uFill>
              <a:latin typeface="Arial"/>
            </a:endParaRPr>
          </a:p>
          <a:p>
            <a:pP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D2.2</a:t>
            </a:r>
            <a:endParaRPr lang="en-US" sz="1800" strike="noStrike" spc="-1">
              <a:solidFill>
                <a:srgbClr val="000000"/>
              </a:solidFill>
              <a:uFill>
                <a:solidFill>
                  <a:srgbClr val="FFFFFF"/>
                </a:solidFill>
              </a:uFill>
              <a:latin typeface="Arial"/>
            </a:endParaRPr>
          </a:p>
        </p:txBody>
      </p:sp>
      <p:sp>
        <p:nvSpPr>
          <p:cNvPr id="182" name="CustomShape 2"/>
          <p:cNvSpPr/>
          <p:nvPr/>
        </p:nvSpPr>
        <p:spPr>
          <a:xfrm>
            <a:off x="457200" y="1600200"/>
            <a:ext cx="601920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spc="-1">
                <a:solidFill>
                  <a:srgbClr val="000000"/>
                </a:solidFill>
                <a:uFill>
                  <a:solidFill>
                    <a:srgbClr val="FFFFFF"/>
                  </a:solidFill>
                </a:uFill>
                <a:latin typeface="Calibri"/>
              </a:rPr>
              <a:t>Forecast data and evaluation protocol implemented and used in WindBench (Task 31)</a:t>
            </a:r>
            <a:endParaRPr lang="en-US"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D2.3</a:t>
            </a:r>
            <a:endParaRPr lang="en-US" sz="1800" strike="noStrike" spc="-1">
              <a:solidFill>
                <a:srgbClr val="000000"/>
              </a:solidFill>
              <a:uFill>
                <a:solidFill>
                  <a:srgbClr val="FFFFFF"/>
                </a:solidFill>
              </a:uFill>
              <a:latin typeface="Arial"/>
            </a:endParaRPr>
          </a:p>
        </p:txBody>
      </p:sp>
      <p:sp>
        <p:nvSpPr>
          <p:cNvPr id="184"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spc="-1">
                <a:solidFill>
                  <a:srgbClr val="000000"/>
                </a:solidFill>
                <a:uFill>
                  <a:solidFill>
                    <a:srgbClr val="FFFFFF"/>
                  </a:solidFill>
                </a:uFill>
                <a:latin typeface="Calibri"/>
              </a:rPr>
              <a:t>Collection and release of forecast cases for benchmarking and replication studies</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000" b="1" strike="noStrike" spc="-1">
                <a:solidFill>
                  <a:srgbClr val="000000"/>
                </a:solidFill>
                <a:uFill>
                  <a:solidFill>
                    <a:srgbClr val="FFFFFF"/>
                  </a:solidFill>
                </a:uFill>
                <a:latin typeface="Calibri"/>
              </a:rPr>
              <a:t>PT: </a:t>
            </a:r>
            <a:r>
              <a:rPr lang="en-US" sz="2000" i="1" strike="noStrike" spc="-1">
                <a:solidFill>
                  <a:srgbClr val="000000"/>
                </a:solidFill>
                <a:uFill>
                  <a:solidFill>
                    <a:srgbClr val="FFFFFF"/>
                  </a:solidFill>
                </a:uFill>
                <a:latin typeface="Calibri"/>
              </a:rPr>
              <a:t>LNEG</a:t>
            </a:r>
            <a:r>
              <a:rPr lang="en-US" sz="2000" strike="noStrike" spc="-1">
                <a:solidFill>
                  <a:srgbClr val="000000"/>
                </a:solidFill>
                <a:uFill>
                  <a:solidFill>
                    <a:srgbClr val="FFFFFF"/>
                  </a:solidFill>
                </a:uFill>
                <a:latin typeface="Calibri"/>
              </a:rPr>
              <a:t> can support the definition of the benchmarking test cases, namely by: </a:t>
            </a:r>
            <a:r>
              <a:rPr lang="en-US" sz="2000" i="1" strike="noStrike" spc="-1">
                <a:solidFill>
                  <a:srgbClr val="000000"/>
                </a:solidFill>
                <a:uFill>
                  <a:solidFill>
                    <a:srgbClr val="FFFFFF"/>
                  </a:solidFill>
                </a:uFill>
                <a:latin typeface="Calibri"/>
              </a:rPr>
              <a:t>i)</a:t>
            </a:r>
            <a:r>
              <a:rPr lang="en-US" sz="2000" strike="noStrike" spc="-1">
                <a:solidFill>
                  <a:srgbClr val="000000"/>
                </a:solidFill>
                <a:uFill>
                  <a:solidFill>
                    <a:srgbClr val="FFFFFF"/>
                  </a:solidFill>
                </a:uFill>
                <a:latin typeface="Calibri"/>
              </a:rPr>
              <a:t> using an automatic algorithm to detect storm events associated (or not) with wind power ramps; and </a:t>
            </a:r>
            <a:r>
              <a:rPr lang="en-US" sz="2000" i="1" strike="noStrike" spc="-1">
                <a:solidFill>
                  <a:srgbClr val="000000"/>
                </a:solidFill>
                <a:uFill>
                  <a:solidFill>
                    <a:srgbClr val="FFFFFF"/>
                  </a:solidFill>
                </a:uFill>
                <a:latin typeface="Calibri"/>
              </a:rPr>
              <a:t>ii)</a:t>
            </a:r>
            <a:r>
              <a:rPr lang="en-US" sz="2000" strike="noStrike" spc="-1">
                <a:solidFill>
                  <a:srgbClr val="000000"/>
                </a:solidFill>
                <a:uFill>
                  <a:solidFill>
                    <a:srgbClr val="FFFFFF"/>
                  </a:solidFill>
                </a:uFill>
                <a:latin typeface="Calibri"/>
              </a:rPr>
              <a:t> contacting the wind power producers to provide data for the test cases and also for the dissemination of the results. (2,0 PM)</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000" b="1" strike="noStrike" spc="-1">
                <a:solidFill>
                  <a:srgbClr val="000000"/>
                </a:solidFill>
                <a:uFill>
                  <a:solidFill>
                    <a:srgbClr val="FFFFFF"/>
                  </a:solidFill>
                </a:uFill>
                <a:latin typeface="Calibri"/>
              </a:rPr>
              <a:t>US:</a:t>
            </a:r>
            <a:r>
              <a:rPr lang="en-US" sz="2000" strike="noStrike" spc="-1">
                <a:solidFill>
                  <a:srgbClr val="000000"/>
                </a:solidFill>
                <a:uFill>
                  <a:solidFill>
                    <a:srgbClr val="FFFFFF"/>
                  </a:solidFill>
                </a:uFill>
                <a:latin typeface="Calibri"/>
              </a:rPr>
              <a:t> </a:t>
            </a:r>
            <a:r>
              <a:rPr lang="en-US" sz="2000" i="1" strike="noStrike" spc="-1">
                <a:solidFill>
                  <a:srgbClr val="000000"/>
                </a:solidFill>
                <a:uFill>
                  <a:solidFill>
                    <a:srgbClr val="FFFFFF"/>
                  </a:solidFill>
                </a:uFill>
                <a:latin typeface="Calibri"/>
              </a:rPr>
              <a:t>PNNL</a:t>
            </a:r>
            <a:r>
              <a:rPr lang="en-US" sz="2000" strike="noStrike" spc="-1">
                <a:solidFill>
                  <a:srgbClr val="000000"/>
                </a:solidFill>
                <a:uFill>
                  <a:solidFill>
                    <a:srgbClr val="FFFFFF"/>
                  </a:solidFill>
                </a:uFill>
                <a:latin typeface="Calibri"/>
              </a:rPr>
              <a:t> will submit benchmarking test cases based on data collected during the Wind Forecast Improvement Projects.</a:t>
            </a:r>
            <a:endParaRPr lang="en-US" sz="1800" strike="noStrike" spc="-1">
              <a:solidFill>
                <a:srgbClr val="000000"/>
              </a:solidFill>
              <a:uFill>
                <a:solidFill>
                  <a:srgbClr val="FFFFFF"/>
                </a:solidFill>
              </a:uFill>
              <a:latin typeface="Arial"/>
            </a:endParaRPr>
          </a:p>
          <a:p>
            <a:pP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Advanced Usage</a:t>
            </a:r>
            <a:endParaRPr lang="en-US" sz="1800" strike="noStrike" spc="-1">
              <a:solidFill>
                <a:srgbClr val="000000"/>
              </a:solidFill>
              <a:uFill>
                <a:solidFill>
                  <a:srgbClr val="FFFFFF"/>
                </a:solidFill>
              </a:uFill>
              <a:latin typeface="Arial"/>
            </a:endParaRPr>
          </a:p>
        </p:txBody>
      </p:sp>
      <p:pic>
        <p:nvPicPr>
          <p:cNvPr id="186" name="Picture 4"/>
          <p:cNvPicPr/>
          <p:nvPr/>
        </p:nvPicPr>
        <p:blipFill>
          <a:blip r:embed="rId3"/>
          <a:srcRect l="23134" t="12021" r="22129" b="49270"/>
          <a:stretch/>
        </p:blipFill>
        <p:spPr>
          <a:xfrm>
            <a:off x="565200" y="3835440"/>
            <a:ext cx="1855080" cy="1947240"/>
          </a:xfrm>
          <a:prstGeom prst="rect">
            <a:avLst/>
          </a:prstGeom>
          <a:ln>
            <a:noFill/>
          </a:ln>
        </p:spPr>
      </p:pic>
      <p:sp>
        <p:nvSpPr>
          <p:cNvPr id="187" name="CustomShape 2"/>
          <p:cNvSpPr/>
          <p:nvPr/>
        </p:nvSpPr>
        <p:spPr>
          <a:xfrm>
            <a:off x="646200" y="5913720"/>
            <a:ext cx="35748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200" strike="noStrike" spc="-1">
                <a:solidFill>
                  <a:srgbClr val="003399"/>
                </a:solidFill>
                <a:uFill>
                  <a:solidFill>
                    <a:srgbClr val="FFFFFF"/>
                  </a:solidFill>
                </a:uFill>
                <a:latin typeface="Arial Black"/>
                <a:ea typeface="DejaVu Sans"/>
              </a:rPr>
              <a:t>NWP</a:t>
            </a:r>
            <a:endParaRPr lang="en-US" sz="1800" strike="noStrike" spc="-1">
              <a:solidFill>
                <a:srgbClr val="000000"/>
              </a:solidFill>
              <a:uFill>
                <a:solidFill>
                  <a:srgbClr val="FFFFFF"/>
                </a:solidFill>
              </a:uFill>
              <a:latin typeface="Arial"/>
            </a:endParaRPr>
          </a:p>
        </p:txBody>
      </p:sp>
      <p:sp>
        <p:nvSpPr>
          <p:cNvPr id="188" name="CustomShape 3"/>
          <p:cNvSpPr/>
          <p:nvPr/>
        </p:nvSpPr>
        <p:spPr>
          <a:xfrm>
            <a:off x="4361040" y="4664160"/>
            <a:ext cx="1902600" cy="750240"/>
          </a:xfrm>
          <a:prstGeom prst="flowChartAlternateProcess">
            <a:avLst/>
          </a:prstGeom>
          <a:noFill/>
          <a:ln>
            <a:noFill/>
          </a:ln>
        </p:spPr>
        <p:style>
          <a:lnRef idx="0">
            <a:scrgbClr r="0" g="0" b="0"/>
          </a:lnRef>
          <a:fillRef idx="0">
            <a:scrgbClr r="0" g="0" b="0"/>
          </a:fillRef>
          <a:effectRef idx="0">
            <a:scrgbClr r="0" g="0" b="0"/>
          </a:effectRef>
          <a:fontRef idx="minor"/>
        </p:style>
      </p:sp>
      <p:sp>
        <p:nvSpPr>
          <p:cNvPr id="189" name="CustomShape 4"/>
          <p:cNvSpPr/>
          <p:nvPr/>
        </p:nvSpPr>
        <p:spPr>
          <a:xfrm>
            <a:off x="4092120" y="5913720"/>
            <a:ext cx="127800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200" strike="noStrike" spc="-1">
                <a:solidFill>
                  <a:srgbClr val="003399"/>
                </a:solidFill>
                <a:uFill>
                  <a:solidFill>
                    <a:srgbClr val="FFFFFF"/>
                  </a:solidFill>
                </a:uFill>
                <a:latin typeface="Arial Black"/>
                <a:ea typeface="DejaVu Sans"/>
              </a:rPr>
              <a:t>Prediction model</a:t>
            </a:r>
            <a:endParaRPr lang="en-US" sz="1800" strike="noStrike" spc="-1">
              <a:solidFill>
                <a:srgbClr val="000000"/>
              </a:solidFill>
              <a:uFill>
                <a:solidFill>
                  <a:srgbClr val="FFFFFF"/>
                </a:solidFill>
              </a:uFill>
              <a:latin typeface="Arial"/>
            </a:endParaRPr>
          </a:p>
        </p:txBody>
      </p:sp>
      <p:sp>
        <p:nvSpPr>
          <p:cNvPr id="190" name="CustomShape 5"/>
          <p:cNvSpPr/>
          <p:nvPr/>
        </p:nvSpPr>
        <p:spPr>
          <a:xfrm flipV="1">
            <a:off x="2421000" y="4494960"/>
            <a:ext cx="1159920" cy="313560"/>
          </a:xfrm>
          <a:prstGeom prst="curvedConnector3">
            <a:avLst>
              <a:gd name="adj1" fmla="val 49931"/>
            </a:avLst>
          </a:prstGeom>
          <a:noFill/>
          <a:ln w="19080">
            <a:solidFill>
              <a:srgbClr val="003399"/>
            </a:solidFill>
            <a:round/>
            <a:tailEnd type="triangle" w="med" len="med"/>
          </a:ln>
        </p:spPr>
        <p:style>
          <a:lnRef idx="0">
            <a:scrgbClr r="0" g="0" b="0"/>
          </a:lnRef>
          <a:fillRef idx="0">
            <a:scrgbClr r="0" g="0" b="0"/>
          </a:fillRef>
          <a:effectRef idx="0">
            <a:scrgbClr r="0" g="0" b="0"/>
          </a:effectRef>
          <a:fontRef idx="minor"/>
        </p:style>
      </p:sp>
      <p:sp>
        <p:nvSpPr>
          <p:cNvPr id="191" name="CustomShape 6"/>
          <p:cNvSpPr/>
          <p:nvPr/>
        </p:nvSpPr>
        <p:spPr>
          <a:xfrm rot="10800000" flipV="1">
            <a:off x="8571960" y="4318200"/>
            <a:ext cx="1380240" cy="845280"/>
          </a:xfrm>
          <a:prstGeom prst="curvedConnector3">
            <a:avLst>
              <a:gd name="adj1" fmla="val 50000"/>
            </a:avLst>
          </a:prstGeom>
          <a:noFill/>
          <a:ln w="19080">
            <a:solidFill>
              <a:srgbClr val="003399"/>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192" name="CustomShape 7"/>
          <p:cNvSpPr/>
          <p:nvPr/>
        </p:nvSpPr>
        <p:spPr>
          <a:xfrm>
            <a:off x="2054160" y="2887560"/>
            <a:ext cx="1526400" cy="1607400"/>
          </a:xfrm>
          <a:prstGeom prst="curvedConnector3">
            <a:avLst>
              <a:gd name="adj1" fmla="val 50000"/>
            </a:avLst>
          </a:prstGeom>
          <a:noFill/>
          <a:ln w="19080">
            <a:solidFill>
              <a:srgbClr val="003399"/>
            </a:solidFill>
            <a:round/>
            <a:tailEnd type="triangle" w="med" len="med"/>
          </a:ln>
        </p:spPr>
        <p:style>
          <a:lnRef idx="0">
            <a:scrgbClr r="0" g="0" b="0"/>
          </a:lnRef>
          <a:fillRef idx="0">
            <a:scrgbClr r="0" g="0" b="0"/>
          </a:fillRef>
          <a:effectRef idx="0">
            <a:scrgbClr r="0" g="0" b="0"/>
          </a:effectRef>
          <a:fontRef idx="minor"/>
        </p:style>
      </p:sp>
      <p:sp>
        <p:nvSpPr>
          <p:cNvPr id="193" name="Line 8"/>
          <p:cNvSpPr/>
          <p:nvPr/>
        </p:nvSpPr>
        <p:spPr>
          <a:xfrm flipH="1" flipV="1">
            <a:off x="1077480" y="2405160"/>
            <a:ext cx="720" cy="643680"/>
          </a:xfrm>
          <a:prstGeom prst="line">
            <a:avLst/>
          </a:prstGeom>
          <a:ln w="44280">
            <a:solidFill>
              <a:srgbClr val="000066"/>
            </a:solidFill>
            <a:round/>
          </a:ln>
        </p:spPr>
        <p:style>
          <a:lnRef idx="0">
            <a:scrgbClr r="0" g="0" b="0"/>
          </a:lnRef>
          <a:fillRef idx="0">
            <a:scrgbClr r="0" g="0" b="0"/>
          </a:fillRef>
          <a:effectRef idx="0">
            <a:scrgbClr r="0" g="0" b="0"/>
          </a:effectRef>
          <a:fontRef idx="minor"/>
        </p:style>
      </p:sp>
      <p:sp>
        <p:nvSpPr>
          <p:cNvPr id="194" name="CustomShape 9"/>
          <p:cNvSpPr/>
          <p:nvPr/>
        </p:nvSpPr>
        <p:spPr>
          <a:xfrm rot="4749000">
            <a:off x="1047960" y="2352600"/>
            <a:ext cx="61200" cy="59760"/>
          </a:xfrm>
          <a:prstGeom prst="ellipse">
            <a:avLst/>
          </a:prstGeom>
          <a:noFill/>
          <a:ln w="31680">
            <a:solidFill>
              <a:srgbClr val="000066"/>
            </a:solidFill>
            <a:round/>
          </a:ln>
        </p:spPr>
        <p:style>
          <a:lnRef idx="0">
            <a:scrgbClr r="0" g="0" b="0"/>
          </a:lnRef>
          <a:fillRef idx="0">
            <a:scrgbClr r="0" g="0" b="0"/>
          </a:fillRef>
          <a:effectRef idx="0">
            <a:scrgbClr r="0" g="0" b="0"/>
          </a:effectRef>
          <a:fontRef idx="minor"/>
        </p:style>
      </p:sp>
      <p:sp>
        <p:nvSpPr>
          <p:cNvPr id="195" name="CustomShape 10"/>
          <p:cNvSpPr/>
          <p:nvPr/>
        </p:nvSpPr>
        <p:spPr>
          <a:xfrm rot="4749000">
            <a:off x="1177920" y="2279160"/>
            <a:ext cx="191520" cy="32940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96" name="CustomShape 11"/>
          <p:cNvSpPr/>
          <p:nvPr/>
        </p:nvSpPr>
        <p:spPr>
          <a:xfrm rot="11949000">
            <a:off x="842760" y="235476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97" name="CustomShape 12"/>
          <p:cNvSpPr/>
          <p:nvPr/>
        </p:nvSpPr>
        <p:spPr>
          <a:xfrm rot="19149000">
            <a:off x="931320" y="201132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98" name="Line 13"/>
          <p:cNvSpPr/>
          <p:nvPr/>
        </p:nvSpPr>
        <p:spPr>
          <a:xfrm flipV="1">
            <a:off x="1279080" y="2622960"/>
            <a:ext cx="360" cy="611640"/>
          </a:xfrm>
          <a:prstGeom prst="line">
            <a:avLst/>
          </a:prstGeom>
          <a:ln w="44280">
            <a:solidFill>
              <a:srgbClr val="000066"/>
            </a:solidFill>
            <a:round/>
          </a:ln>
        </p:spPr>
        <p:style>
          <a:lnRef idx="0">
            <a:scrgbClr r="0" g="0" b="0"/>
          </a:lnRef>
          <a:fillRef idx="0">
            <a:scrgbClr r="0" g="0" b="0"/>
          </a:fillRef>
          <a:effectRef idx="0">
            <a:scrgbClr r="0" g="0" b="0"/>
          </a:effectRef>
          <a:fontRef idx="minor"/>
        </p:style>
      </p:sp>
      <p:sp>
        <p:nvSpPr>
          <p:cNvPr id="199" name="CustomShape 14"/>
          <p:cNvSpPr/>
          <p:nvPr/>
        </p:nvSpPr>
        <p:spPr>
          <a:xfrm rot="6573600">
            <a:off x="1240560" y="2547720"/>
            <a:ext cx="81720" cy="80280"/>
          </a:xfrm>
          <a:prstGeom prst="ellipse">
            <a:avLst/>
          </a:prstGeom>
          <a:noFill/>
          <a:ln w="9360">
            <a:solidFill>
              <a:srgbClr val="000066"/>
            </a:solidFill>
            <a:round/>
          </a:ln>
        </p:spPr>
        <p:style>
          <a:lnRef idx="0">
            <a:scrgbClr r="0" g="0" b="0"/>
          </a:lnRef>
          <a:fillRef idx="0">
            <a:scrgbClr r="0" g="0" b="0"/>
          </a:fillRef>
          <a:effectRef idx="0">
            <a:scrgbClr r="0" g="0" b="0"/>
          </a:effectRef>
          <a:fontRef idx="minor"/>
        </p:style>
      </p:sp>
      <p:sp>
        <p:nvSpPr>
          <p:cNvPr id="200" name="CustomShape 15"/>
          <p:cNvSpPr/>
          <p:nvPr/>
        </p:nvSpPr>
        <p:spPr>
          <a:xfrm rot="6573600">
            <a:off x="1249920" y="2563920"/>
            <a:ext cx="61200" cy="59760"/>
          </a:xfrm>
          <a:prstGeom prst="ellipse">
            <a:avLst/>
          </a:prstGeom>
          <a:noFill/>
          <a:ln w="31680">
            <a:solidFill>
              <a:srgbClr val="000066"/>
            </a:solidFill>
            <a:round/>
          </a:ln>
        </p:spPr>
        <p:style>
          <a:lnRef idx="0">
            <a:scrgbClr r="0" g="0" b="0"/>
          </a:lnRef>
          <a:fillRef idx="0">
            <a:scrgbClr r="0" g="0" b="0"/>
          </a:fillRef>
          <a:effectRef idx="0">
            <a:scrgbClr r="0" g="0" b="0"/>
          </a:effectRef>
          <a:fontRef idx="minor"/>
        </p:style>
      </p:sp>
      <p:sp>
        <p:nvSpPr>
          <p:cNvPr id="201" name="CustomShape 16"/>
          <p:cNvSpPr/>
          <p:nvPr/>
        </p:nvSpPr>
        <p:spPr>
          <a:xfrm rot="6573600">
            <a:off x="1320840" y="2580840"/>
            <a:ext cx="191520" cy="32940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202" name="CustomShape 17"/>
          <p:cNvSpPr/>
          <p:nvPr/>
        </p:nvSpPr>
        <p:spPr>
          <a:xfrm rot="13773600">
            <a:off x="992160" y="247500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203" name="CustomShape 18"/>
          <p:cNvSpPr/>
          <p:nvPr/>
        </p:nvSpPr>
        <p:spPr>
          <a:xfrm rot="20973600">
            <a:off x="1242720" y="222336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204" name="Line 19"/>
          <p:cNvSpPr/>
          <p:nvPr/>
        </p:nvSpPr>
        <p:spPr>
          <a:xfrm flipH="1" flipV="1">
            <a:off x="1630080" y="2147400"/>
            <a:ext cx="1800" cy="612000"/>
          </a:xfrm>
          <a:prstGeom prst="line">
            <a:avLst/>
          </a:prstGeom>
          <a:ln w="44280">
            <a:solidFill>
              <a:srgbClr val="000066"/>
            </a:solidFill>
            <a:round/>
          </a:ln>
        </p:spPr>
        <p:style>
          <a:lnRef idx="0">
            <a:scrgbClr r="0" g="0" b="0"/>
          </a:lnRef>
          <a:fillRef idx="0">
            <a:scrgbClr r="0" g="0" b="0"/>
          </a:fillRef>
          <a:effectRef idx="0">
            <a:scrgbClr r="0" g="0" b="0"/>
          </a:effectRef>
          <a:fontRef idx="minor"/>
        </p:style>
      </p:sp>
      <p:sp>
        <p:nvSpPr>
          <p:cNvPr id="205" name="CustomShape 20"/>
          <p:cNvSpPr/>
          <p:nvPr/>
        </p:nvSpPr>
        <p:spPr>
          <a:xfrm rot="5150400">
            <a:off x="1597320" y="2098080"/>
            <a:ext cx="61200" cy="59760"/>
          </a:xfrm>
          <a:prstGeom prst="ellipse">
            <a:avLst/>
          </a:prstGeom>
          <a:noFill/>
          <a:ln w="31680">
            <a:solidFill>
              <a:srgbClr val="000066"/>
            </a:solidFill>
            <a:round/>
          </a:ln>
        </p:spPr>
        <p:style>
          <a:lnRef idx="0">
            <a:scrgbClr r="0" g="0" b="0"/>
          </a:lnRef>
          <a:fillRef idx="0">
            <a:scrgbClr r="0" g="0" b="0"/>
          </a:fillRef>
          <a:effectRef idx="0">
            <a:scrgbClr r="0" g="0" b="0"/>
          </a:effectRef>
          <a:fontRef idx="minor"/>
        </p:style>
      </p:sp>
      <p:sp>
        <p:nvSpPr>
          <p:cNvPr id="206" name="CustomShape 21"/>
          <p:cNvSpPr/>
          <p:nvPr/>
        </p:nvSpPr>
        <p:spPr>
          <a:xfrm rot="5150400">
            <a:off x="1720080" y="2049120"/>
            <a:ext cx="191520" cy="32940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207" name="CustomShape 22"/>
          <p:cNvSpPr/>
          <p:nvPr/>
        </p:nvSpPr>
        <p:spPr>
          <a:xfrm rot="12350400">
            <a:off x="1376280" y="208476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208" name="CustomShape 23"/>
          <p:cNvSpPr/>
          <p:nvPr/>
        </p:nvSpPr>
        <p:spPr>
          <a:xfrm rot="19551000">
            <a:off x="1504440" y="175248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209" name="CustomShape 24"/>
          <p:cNvSpPr/>
          <p:nvPr/>
        </p:nvSpPr>
        <p:spPr>
          <a:xfrm>
            <a:off x="721080" y="3368160"/>
            <a:ext cx="106308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1200" strike="noStrike" spc="-1">
                <a:solidFill>
                  <a:srgbClr val="003399"/>
                </a:solidFill>
                <a:uFill>
                  <a:solidFill>
                    <a:srgbClr val="FFFFFF"/>
                  </a:solidFill>
                </a:uFill>
                <a:latin typeface="Arial Black"/>
                <a:ea typeface="DejaVu Sans"/>
              </a:rPr>
              <a:t>Online data</a:t>
            </a:r>
            <a:endParaRPr lang="en-US" sz="1800" strike="noStrike" spc="-1">
              <a:solidFill>
                <a:srgbClr val="000000"/>
              </a:solidFill>
              <a:uFill>
                <a:solidFill>
                  <a:srgbClr val="FFFFFF"/>
                </a:solidFill>
              </a:uFill>
              <a:latin typeface="Arial"/>
            </a:endParaRPr>
          </a:p>
        </p:txBody>
      </p:sp>
      <p:pic>
        <p:nvPicPr>
          <p:cNvPr id="210" name="Picture 35"/>
          <p:cNvPicPr/>
          <p:nvPr/>
        </p:nvPicPr>
        <p:blipFill>
          <a:blip r:embed="rId4"/>
          <a:stretch/>
        </p:blipFill>
        <p:spPr>
          <a:xfrm>
            <a:off x="3581280" y="3122640"/>
            <a:ext cx="2882160" cy="2743920"/>
          </a:xfrm>
          <a:prstGeom prst="rect">
            <a:avLst/>
          </a:prstGeom>
          <a:ln>
            <a:noFill/>
          </a:ln>
        </p:spPr>
      </p:pic>
      <p:pic>
        <p:nvPicPr>
          <p:cNvPr id="211" name="Picture 36"/>
          <p:cNvPicPr/>
          <p:nvPr/>
        </p:nvPicPr>
        <p:blipFill>
          <a:blip r:embed="rId5"/>
          <a:stretch/>
        </p:blipFill>
        <p:spPr>
          <a:xfrm>
            <a:off x="7162920" y="2362320"/>
            <a:ext cx="1980360" cy="1064520"/>
          </a:xfrm>
          <a:prstGeom prst="rect">
            <a:avLst/>
          </a:prstGeom>
          <a:ln>
            <a:noFill/>
          </a:ln>
        </p:spPr>
      </p:pic>
      <p:sp>
        <p:nvSpPr>
          <p:cNvPr id="212" name="CustomShape 25"/>
          <p:cNvSpPr/>
          <p:nvPr/>
        </p:nvSpPr>
        <p:spPr>
          <a:xfrm>
            <a:off x="4426200" y="1517040"/>
            <a:ext cx="1306800" cy="54792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200" strike="noStrike" spc="-1">
                <a:solidFill>
                  <a:srgbClr val="003399"/>
                </a:solidFill>
                <a:uFill>
                  <a:solidFill>
                    <a:srgbClr val="FFFFFF"/>
                  </a:solidFill>
                </a:uFill>
                <a:latin typeface="Arial Black"/>
                <a:ea typeface="DejaVu Sans"/>
              </a:rPr>
              <a:t>Orography</a:t>
            </a:r>
            <a:endParaRPr lang="en-US" sz="1800" strike="noStrike" spc="-1">
              <a:solidFill>
                <a:srgbClr val="000000"/>
              </a:solidFill>
              <a:uFill>
                <a:solidFill>
                  <a:srgbClr val="FFFFFF"/>
                </a:solidFill>
              </a:uFill>
              <a:latin typeface="Arial"/>
            </a:endParaRPr>
          </a:p>
          <a:p>
            <a:pPr>
              <a:lnSpc>
                <a:spcPct val="100000"/>
              </a:lnSpc>
            </a:pPr>
            <a:r>
              <a:rPr lang="en-US" sz="1200" strike="noStrike" spc="-1">
                <a:solidFill>
                  <a:srgbClr val="003399"/>
                </a:solidFill>
                <a:uFill>
                  <a:solidFill>
                    <a:srgbClr val="FFFFFF"/>
                  </a:solidFill>
                </a:uFill>
                <a:latin typeface="Arial Black"/>
                <a:ea typeface="DejaVu Sans"/>
              </a:rPr>
              <a:t>Roughness</a:t>
            </a:r>
            <a:endParaRPr lang="en-US" sz="1800" strike="noStrike" spc="-1">
              <a:solidFill>
                <a:srgbClr val="000000"/>
              </a:solidFill>
              <a:uFill>
                <a:solidFill>
                  <a:srgbClr val="FFFFFF"/>
                </a:solidFill>
              </a:uFill>
              <a:latin typeface="Arial"/>
            </a:endParaRPr>
          </a:p>
          <a:p>
            <a:pPr>
              <a:lnSpc>
                <a:spcPct val="100000"/>
              </a:lnSpc>
            </a:pPr>
            <a:r>
              <a:rPr lang="en-US" sz="1200" strike="noStrike" spc="-1">
                <a:solidFill>
                  <a:srgbClr val="003399"/>
                </a:solidFill>
                <a:uFill>
                  <a:solidFill>
                    <a:srgbClr val="FFFFFF"/>
                  </a:solidFill>
                </a:uFill>
                <a:latin typeface="Arial Black"/>
                <a:ea typeface="DejaVu Sans"/>
              </a:rPr>
              <a:t>Wind farm layout</a:t>
            </a:r>
            <a:endParaRPr lang="en-US" sz="1800" strike="noStrike" spc="-1">
              <a:solidFill>
                <a:srgbClr val="000000"/>
              </a:solidFill>
              <a:uFill>
                <a:solidFill>
                  <a:srgbClr val="FFFFFF"/>
                </a:solidFill>
              </a:uFill>
              <a:latin typeface="Arial"/>
            </a:endParaRPr>
          </a:p>
        </p:txBody>
      </p:sp>
      <p:sp>
        <p:nvSpPr>
          <p:cNvPr id="213" name="CustomShape 26"/>
          <p:cNvSpPr/>
          <p:nvPr/>
        </p:nvSpPr>
        <p:spPr>
          <a:xfrm rot="5400000">
            <a:off x="4524840" y="2566800"/>
            <a:ext cx="1053360" cy="56520"/>
          </a:xfrm>
          <a:prstGeom prst="curvedConnector3">
            <a:avLst>
              <a:gd name="adj1" fmla="val 50000"/>
            </a:avLst>
          </a:prstGeom>
          <a:noFill/>
          <a:ln w="19080">
            <a:solidFill>
              <a:srgbClr val="003399"/>
            </a:solidFill>
            <a:round/>
            <a:tailEnd type="triangle" w="med" len="med"/>
          </a:ln>
        </p:spPr>
        <p:style>
          <a:lnRef idx="0">
            <a:scrgbClr r="0" g="0" b="0"/>
          </a:lnRef>
          <a:fillRef idx="0">
            <a:scrgbClr r="0" g="0" b="0"/>
          </a:fillRef>
          <a:effectRef idx="0">
            <a:scrgbClr r="0" g="0" b="0"/>
          </a:effectRef>
          <a:fontRef idx="minor"/>
        </p:style>
      </p:sp>
      <p:pic>
        <p:nvPicPr>
          <p:cNvPr id="214" name="Picture 39"/>
          <p:cNvPicPr/>
          <p:nvPr/>
        </p:nvPicPr>
        <p:blipFill>
          <a:blip r:embed="rId6"/>
          <a:srcRect b="37978"/>
          <a:stretch/>
        </p:blipFill>
        <p:spPr>
          <a:xfrm>
            <a:off x="2828880" y="1444680"/>
            <a:ext cx="1437480" cy="1374120"/>
          </a:xfrm>
          <a:prstGeom prst="rect">
            <a:avLst/>
          </a:prstGeom>
          <a:ln>
            <a:noFill/>
          </a:ln>
        </p:spPr>
      </p:pic>
      <p:sp>
        <p:nvSpPr>
          <p:cNvPr id="215" name="CustomShape 27"/>
          <p:cNvSpPr/>
          <p:nvPr/>
        </p:nvSpPr>
        <p:spPr>
          <a:xfrm>
            <a:off x="7957080" y="3549240"/>
            <a:ext cx="66960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200" strike="noStrike" spc="-1">
                <a:solidFill>
                  <a:srgbClr val="003399"/>
                </a:solidFill>
                <a:uFill>
                  <a:solidFill>
                    <a:srgbClr val="FFFFFF"/>
                  </a:solidFill>
                </a:uFill>
                <a:latin typeface="Arial Black"/>
                <a:ea typeface="DejaVu Sans"/>
              </a:rPr>
              <a:t>End user</a:t>
            </a:r>
            <a:endParaRPr lang="en-US" sz="1800" strike="noStrike" spc="-1">
              <a:solidFill>
                <a:srgbClr val="000000"/>
              </a:solidFill>
              <a:uFill>
                <a:solidFill>
                  <a:srgbClr val="FFFFFF"/>
                </a:solidFill>
              </a:uFill>
              <a:latin typeface="Arial"/>
            </a:endParaRPr>
          </a:p>
        </p:txBody>
      </p:sp>
      <p:pic>
        <p:nvPicPr>
          <p:cNvPr id="216" name="Picture 7"/>
          <p:cNvPicPr/>
          <p:nvPr/>
        </p:nvPicPr>
        <p:blipFill>
          <a:blip r:embed="rId7"/>
          <a:stretch/>
        </p:blipFill>
        <p:spPr>
          <a:xfrm>
            <a:off x="6884640" y="3886200"/>
            <a:ext cx="2258640" cy="1152720"/>
          </a:xfrm>
          <a:prstGeom prst="rect">
            <a:avLst/>
          </a:prstGeom>
          <a:ln>
            <a:noFill/>
          </a:ln>
        </p:spPr>
      </p:pic>
      <p:sp>
        <p:nvSpPr>
          <p:cNvPr id="217" name="CustomShape 28"/>
          <p:cNvSpPr/>
          <p:nvPr/>
        </p:nvSpPr>
        <p:spPr>
          <a:xfrm>
            <a:off x="558720" y="1346040"/>
            <a:ext cx="6412680" cy="4736520"/>
          </a:xfrm>
          <a:custGeom>
            <a:avLst/>
            <a:gdLst/>
            <a:ahLst/>
            <a:cxnLst/>
            <a:rect l="l" t="t" r="r" b="b"/>
            <a:pathLst>
              <a:path w="6413500" h="4737100">
                <a:moveTo>
                  <a:pt x="2349500" y="4711700"/>
                </a:moveTo>
                <a:lnTo>
                  <a:pt x="25400" y="4699000"/>
                </a:lnTo>
                <a:lnTo>
                  <a:pt x="0" y="0"/>
                </a:lnTo>
                <a:lnTo>
                  <a:pt x="6413500" y="0"/>
                </a:lnTo>
                <a:lnTo>
                  <a:pt x="6311900" y="2400300"/>
                </a:lnTo>
                <a:cubicBezTo>
                  <a:pt x="6316133" y="3179233"/>
                  <a:pt x="6320367" y="3958167"/>
                  <a:pt x="6324600" y="4737100"/>
                </a:cubicBezTo>
              </a:path>
            </a:pathLst>
          </a:custGeom>
          <a:solidFill>
            <a:srgbClr val="00B050">
              <a:alpha val="93000"/>
            </a:srgb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1500" strike="noStrike" spc="-1">
                <a:solidFill>
                  <a:srgbClr val="FFFFFF"/>
                </a:solidFill>
                <a:uFill>
                  <a:solidFill>
                    <a:srgbClr val="FFFFFF"/>
                  </a:solidFill>
                </a:uFill>
                <a:latin typeface="Palatino"/>
                <a:ea typeface="DejaVu Sans"/>
              </a:rPr>
              <a:t>WP 3</a:t>
            </a:r>
            <a:endParaRPr lang="en-US" sz="1800" strike="noStrike" spc="-1">
              <a:solidFill>
                <a:srgbClr val="000000"/>
              </a:solidFill>
              <a:uFill>
                <a:solidFill>
                  <a:srgbClr val="FFFFFF"/>
                </a:solidFill>
              </a:uFill>
              <a:latin typeface="Arial"/>
            </a:endParaRPr>
          </a:p>
          <a:p>
            <a:pPr algn="ctr">
              <a:lnSpc>
                <a:spcPct val="100000"/>
              </a:lnSpc>
            </a:pPr>
            <a:r>
              <a:rPr lang="en-US" sz="4000" strike="noStrike" spc="-1">
                <a:solidFill>
                  <a:srgbClr val="FFFFFF"/>
                </a:solidFill>
                <a:uFill>
                  <a:solidFill>
                    <a:srgbClr val="FFFFFF"/>
                  </a:solidFill>
                </a:uFill>
                <a:latin typeface="Palatino"/>
                <a:ea typeface="DejaVu Sans"/>
              </a:rPr>
              <a:t>Decision support</a:t>
            </a:r>
            <a:endParaRPr lang="en-US" sz="1800" strike="noStrike" spc="-1">
              <a:solidFill>
                <a:srgbClr val="000000"/>
              </a:solidFill>
              <a:uFill>
                <a:solidFill>
                  <a:srgbClr val="FFFFFF"/>
                </a:solidFill>
              </a:uFill>
              <a:latin typeface="Arial"/>
            </a:endParaRPr>
          </a:p>
          <a:p>
            <a:pPr algn="ctr">
              <a:lnSpc>
                <a:spcPct val="100000"/>
              </a:lnSpc>
            </a:pPr>
            <a:r>
              <a:rPr lang="en-US" sz="4000" strike="noStrike" spc="-1">
                <a:solidFill>
                  <a:srgbClr val="FFFFFF"/>
                </a:solidFill>
                <a:uFill>
                  <a:solidFill>
                    <a:srgbClr val="FFFFFF"/>
                  </a:solidFill>
                </a:uFill>
                <a:latin typeface="Palatino"/>
                <a:ea typeface="DejaVu Sans"/>
              </a:rPr>
              <a:t>Scenarios</a:t>
            </a:r>
            <a:endParaRPr lang="en-US" sz="1800" strike="noStrike" spc="-1">
              <a:solidFill>
                <a:srgbClr val="000000"/>
              </a:solidFill>
              <a:uFill>
                <a:solidFill>
                  <a:srgbClr val="FFFFFF"/>
                </a:solidFill>
              </a:uFill>
              <a:latin typeface="Arial"/>
            </a:endParaRPr>
          </a:p>
          <a:p>
            <a:pPr algn="ctr">
              <a:lnSpc>
                <a:spcPct val="100000"/>
              </a:lnSpc>
            </a:pPr>
            <a:r>
              <a:rPr lang="en-US" sz="4000" strike="noStrike" spc="-1">
                <a:solidFill>
                  <a:srgbClr val="FFFFFF"/>
                </a:solidFill>
                <a:uFill>
                  <a:solidFill>
                    <a:srgbClr val="FFFFFF"/>
                  </a:solidFill>
                </a:uFill>
                <a:latin typeface="Palatino"/>
                <a:ea typeface="DejaVu Sans"/>
              </a:rPr>
              <a:t>Best Practice in Use</a:t>
            </a:r>
            <a:endParaRPr lang="en-US" sz="1800" strike="noStrike" spc="-1">
              <a:solidFill>
                <a:srgbClr val="000000"/>
              </a:solidFill>
              <a:uFill>
                <a:solidFill>
                  <a:srgbClr val="FFFFFF"/>
                </a:solidFill>
              </a:uFill>
              <a:latin typeface="Arial"/>
            </a:endParaRPr>
          </a:p>
          <a:p>
            <a:pPr algn="ctr">
              <a:lnSpc>
                <a:spcPct val="100000"/>
              </a:lnSpc>
            </a:pPr>
            <a:r>
              <a:rPr lang="en-US" sz="4000" strike="noStrike" spc="-1">
                <a:solidFill>
                  <a:srgbClr val="FFFFFF"/>
                </a:solidFill>
                <a:uFill>
                  <a:solidFill>
                    <a:srgbClr val="FFFFFF"/>
                  </a:solidFill>
                </a:uFill>
                <a:latin typeface="Palatino"/>
                <a:ea typeface="DejaVu Sans"/>
              </a:rPr>
              <a:t>Communication</a:t>
            </a:r>
            <a:endParaRPr lang="en-US" sz="1800" strike="noStrike" spc="-1">
              <a:solidFill>
                <a:srgbClr val="000000"/>
              </a:solidFill>
              <a:uFill>
                <a:solidFill>
                  <a:srgbClr val="FFFFFF"/>
                </a:solidFill>
              </a:uFill>
              <a:latin typeface="Arial"/>
            </a:endParaRPr>
          </a:p>
          <a:p>
            <a:pPr algn="ct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WP3 Advanced Usage</a:t>
            </a:r>
            <a:endParaRPr lang="en-US" sz="1800" strike="noStrike" spc="-1">
              <a:solidFill>
                <a:srgbClr val="000000"/>
              </a:solidFill>
              <a:uFill>
                <a:solidFill>
                  <a:srgbClr val="FFFFFF"/>
                </a:solidFill>
              </a:uFill>
              <a:latin typeface="Arial"/>
            </a:endParaRPr>
          </a:p>
        </p:txBody>
      </p:sp>
      <p:sp>
        <p:nvSpPr>
          <p:cNvPr id="219" name="CustomShape 2"/>
          <p:cNvSpPr/>
          <p:nvPr/>
        </p:nvSpPr>
        <p:spPr>
          <a:xfrm>
            <a:off x="457200" y="1600200"/>
            <a:ext cx="601920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strike="noStrike" spc="-1" dirty="0">
                <a:solidFill>
                  <a:srgbClr val="000000"/>
                </a:solidFill>
                <a:uFill>
                  <a:solidFill>
                    <a:srgbClr val="FFFFFF"/>
                  </a:solidFill>
                </a:uFill>
                <a:latin typeface="Calibri"/>
              </a:rPr>
              <a:t>Lead:</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strike="noStrike" spc="-1" dirty="0">
                <a:solidFill>
                  <a:srgbClr val="000000"/>
                </a:solidFill>
                <a:uFill>
                  <a:solidFill>
                    <a:srgbClr val="FFFFFF"/>
                  </a:solidFill>
                </a:uFill>
                <a:latin typeface="Calibri"/>
              </a:rPr>
              <a:t>Georges Kariniotakis, ARMINES – </a:t>
            </a:r>
            <a:r>
              <a:rPr lang="en-US" sz="3200" strike="noStrike" spc="-1" dirty="0" err="1">
                <a:solidFill>
                  <a:srgbClr val="000000"/>
                </a:solidFill>
                <a:uFill>
                  <a:solidFill>
                    <a:srgbClr val="FFFFFF"/>
                  </a:solidFill>
                </a:uFill>
                <a:latin typeface="Calibri"/>
              </a:rPr>
              <a:t>Ecole</a:t>
            </a:r>
            <a:r>
              <a:rPr lang="en-US" sz="3200" strike="noStrike" spc="-1" dirty="0">
                <a:solidFill>
                  <a:srgbClr val="000000"/>
                </a:solidFill>
                <a:uFill>
                  <a:solidFill>
                    <a:srgbClr val="FFFFFF"/>
                  </a:solidFill>
                </a:uFill>
                <a:latin typeface="Calibri"/>
              </a:rPr>
              <a:t> des Mines</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spc="-1" dirty="0" smtClean="0">
                <a:solidFill>
                  <a:srgbClr val="000000"/>
                </a:solidFill>
                <a:uFill>
                  <a:solidFill>
                    <a:srgbClr val="FFFFFF"/>
                  </a:solidFill>
                </a:uFill>
                <a:latin typeface="Calibri"/>
              </a:rPr>
              <a:t>Jens Madsen, Vattenfall</a:t>
            </a:r>
            <a:endParaRPr lang="en-US" sz="180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dirty="0">
                <a:solidFill>
                  <a:srgbClr val="000000"/>
                </a:solidFill>
                <a:uFill>
                  <a:solidFill>
                    <a:srgbClr val="FFFFFF"/>
                  </a:solidFill>
                </a:uFill>
                <a:latin typeface="Calibri"/>
              </a:rPr>
              <a:t>Task </a:t>
            </a:r>
            <a:r>
              <a:rPr lang="en-US" sz="4400" b="1" strike="noStrike" spc="-1" dirty="0" smtClean="0">
                <a:solidFill>
                  <a:srgbClr val="000000"/>
                </a:solidFill>
                <a:uFill>
                  <a:solidFill>
                    <a:srgbClr val="FFFFFF"/>
                  </a:solidFill>
                </a:uFill>
                <a:latin typeface="Calibri"/>
              </a:rPr>
              <a:t>3.1 – Lead: WEPROG</a:t>
            </a:r>
            <a:endParaRPr lang="en-US" sz="1800" strike="noStrike" spc="-1" dirty="0">
              <a:solidFill>
                <a:srgbClr val="000000"/>
              </a:solidFill>
              <a:uFill>
                <a:solidFill>
                  <a:srgbClr val="FFFFFF"/>
                </a:solidFill>
              </a:uFill>
              <a:latin typeface="Arial"/>
            </a:endParaRPr>
          </a:p>
        </p:txBody>
      </p:sp>
      <p:sp>
        <p:nvSpPr>
          <p:cNvPr id="221" name="CustomShape 2"/>
          <p:cNvSpPr/>
          <p:nvPr/>
        </p:nvSpPr>
        <p:spPr>
          <a:xfrm>
            <a:off x="457200" y="1600200"/>
            <a:ext cx="84574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a:solidFill>
                  <a:srgbClr val="000000"/>
                </a:solidFill>
                <a:uFill>
                  <a:solidFill>
                    <a:srgbClr val="FFFFFF"/>
                  </a:solidFill>
                </a:uFill>
                <a:latin typeface="Calibri"/>
              </a:rPr>
              <a:t>State of the art of use of forecasts uncertainties in the business practices (operation/management, planning of power systems, markets operation/participation) of actors in the power systems sector (TSOs, DSOs, ESCOs, traders etc). </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000" b="1" strike="noStrike" spc="-1">
                <a:solidFill>
                  <a:srgbClr val="000000"/>
                </a:solidFill>
                <a:uFill>
                  <a:solidFill>
                    <a:srgbClr val="FFFFFF"/>
                  </a:solidFill>
                </a:uFill>
                <a:latin typeface="Calibri"/>
              </a:rPr>
              <a:t>FI: </a:t>
            </a:r>
            <a:r>
              <a:rPr lang="en-US" sz="2000" i="1" strike="noStrike" spc="-1">
                <a:solidFill>
                  <a:srgbClr val="000000"/>
                </a:solidFill>
                <a:uFill>
                  <a:solidFill>
                    <a:srgbClr val="FFFFFF"/>
                  </a:solidFill>
                </a:uFill>
                <a:latin typeface="Calibri"/>
              </a:rPr>
              <a:t>Vaisala </a:t>
            </a:r>
            <a:r>
              <a:rPr lang="en-US" sz="2000" strike="noStrike" spc="-1">
                <a:solidFill>
                  <a:srgbClr val="000000"/>
                </a:solidFill>
                <a:uFill>
                  <a:solidFill>
                    <a:srgbClr val="FFFFFF"/>
                  </a:solidFill>
                </a:uFill>
                <a:latin typeface="Calibri"/>
              </a:rPr>
              <a:t>interviews several of their end-user clients (0.3 PM).</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000" b="1" strike="noStrike" spc="-1">
                <a:solidFill>
                  <a:srgbClr val="000000"/>
                </a:solidFill>
                <a:uFill>
                  <a:solidFill>
                    <a:srgbClr val="FFFFFF"/>
                  </a:solidFill>
                </a:uFill>
                <a:latin typeface="Calibri"/>
              </a:rPr>
              <a:t>PT: </a:t>
            </a:r>
            <a:r>
              <a:rPr lang="en-US" sz="2000" i="1" strike="noStrike" spc="-1">
                <a:solidFill>
                  <a:srgbClr val="000000"/>
                </a:solidFill>
                <a:uFill>
                  <a:solidFill>
                    <a:srgbClr val="FFFFFF"/>
                  </a:solidFill>
                </a:uFill>
                <a:latin typeface="Calibri"/>
              </a:rPr>
              <a:t>INESC TEC</a:t>
            </a:r>
            <a:r>
              <a:rPr lang="en-US" sz="2000" strike="noStrike" spc="-1">
                <a:solidFill>
                  <a:srgbClr val="000000"/>
                </a:solidFill>
                <a:uFill>
                  <a:solidFill>
                    <a:srgbClr val="FFFFFF"/>
                  </a:solidFill>
                </a:uFill>
                <a:latin typeface="Calibri"/>
              </a:rPr>
              <a:t> will support the revision of current practices regarding the use of uncertainty forecasts for grid management at the transmission and distribution level (1 PM). </a:t>
            </a:r>
            <a:r>
              <a:rPr lang="en-US" sz="2000" i="1" strike="noStrike" spc="-1">
                <a:solidFill>
                  <a:srgbClr val="000000"/>
                </a:solidFill>
                <a:uFill>
                  <a:solidFill>
                    <a:srgbClr val="FFFFFF"/>
                  </a:solidFill>
                </a:uFill>
                <a:latin typeface="Calibri"/>
              </a:rPr>
              <a:t>Smartwatt</a:t>
            </a:r>
            <a:r>
              <a:rPr lang="en-US" sz="2000" strike="noStrike" spc="-1">
                <a:solidFill>
                  <a:srgbClr val="000000"/>
                </a:solidFill>
                <a:uFill>
                  <a:solidFill>
                    <a:srgbClr val="FFFFFF"/>
                  </a:solidFill>
                </a:uFill>
                <a:latin typeface="Calibri"/>
              </a:rPr>
              <a:t>, as a forecast service provider, have practical experience, from the interaction with clients (TSO, DSO, traders), about the real state of usage, barriers and opportunities for probabilistic forecast. This practical experience and information from interaction with users will be a contribution for the elaboration of the state of the art (0.5 PM).</a:t>
            </a:r>
            <a:endParaRPr lang="en-US" sz="1800" strike="noStrike" spc="-1">
              <a:solidFill>
                <a:srgbClr val="000000"/>
              </a:solidFill>
              <a:uFill>
                <a:solidFill>
                  <a:srgbClr val="FFFFFF"/>
                </a:solidFill>
              </a:uFill>
              <a:latin typeface="Arial"/>
            </a:endParaRPr>
          </a:p>
          <a:p>
            <a:pP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dirty="0">
                <a:solidFill>
                  <a:srgbClr val="000000"/>
                </a:solidFill>
                <a:uFill>
                  <a:solidFill>
                    <a:srgbClr val="FFFFFF"/>
                  </a:solidFill>
                </a:uFill>
                <a:latin typeface="Calibri"/>
              </a:rPr>
              <a:t>Task </a:t>
            </a:r>
            <a:r>
              <a:rPr lang="en-US" sz="4400" b="1" strike="noStrike" spc="-1" dirty="0" smtClean="0">
                <a:solidFill>
                  <a:srgbClr val="000000"/>
                </a:solidFill>
                <a:uFill>
                  <a:solidFill>
                    <a:srgbClr val="FFFFFF"/>
                  </a:solidFill>
                </a:uFill>
                <a:latin typeface="Calibri"/>
              </a:rPr>
              <a:t>3.2 – Lead: NREL</a:t>
            </a:r>
            <a:endParaRPr lang="en-US" sz="1800" strike="noStrike" spc="-1" dirty="0">
              <a:solidFill>
                <a:srgbClr val="000000"/>
              </a:solidFill>
              <a:uFill>
                <a:solidFill>
                  <a:srgbClr val="FFFFFF"/>
                </a:solidFill>
              </a:uFill>
              <a:latin typeface="Arial"/>
            </a:endParaRPr>
          </a:p>
        </p:txBody>
      </p:sp>
      <p:sp>
        <p:nvSpPr>
          <p:cNvPr id="223" name="CustomShape 2"/>
          <p:cNvSpPr/>
          <p:nvPr/>
        </p:nvSpPr>
        <p:spPr>
          <a:xfrm>
            <a:off x="457200" y="1600200"/>
            <a:ext cx="84574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a:solidFill>
                  <a:srgbClr val="000000"/>
                </a:solidFill>
                <a:uFill>
                  <a:solidFill>
                    <a:srgbClr val="FFFFFF"/>
                  </a:solidFill>
                </a:uFill>
                <a:latin typeface="Calibri"/>
              </a:rPr>
              <a:t>State of the art and knowledge sharing from demonstration/pilot projects that deal with the use of forecasts in decision making. </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000" b="1" strike="noStrike" spc="-1">
                <a:solidFill>
                  <a:srgbClr val="000000"/>
                </a:solidFill>
                <a:uFill>
                  <a:solidFill>
                    <a:srgbClr val="FFFFFF"/>
                  </a:solidFill>
                </a:uFill>
                <a:latin typeface="Calibri"/>
              </a:rPr>
              <a:t>DE: </a:t>
            </a:r>
            <a:r>
              <a:rPr lang="en-US" sz="2000" i="1" strike="noStrike" spc="-1">
                <a:solidFill>
                  <a:srgbClr val="000000"/>
                </a:solidFill>
                <a:uFill>
                  <a:solidFill>
                    <a:srgbClr val="FFFFFF"/>
                  </a:solidFill>
                </a:uFill>
                <a:latin typeface="Calibri"/>
              </a:rPr>
              <a:t>ZSW</a:t>
            </a:r>
            <a:r>
              <a:rPr lang="en-US" sz="2000" strike="noStrike" spc="-1">
                <a:solidFill>
                  <a:srgbClr val="000000"/>
                </a:solidFill>
                <a:uFill>
                  <a:solidFill>
                    <a:srgbClr val="FFFFFF"/>
                  </a:solidFill>
                </a:uFill>
                <a:latin typeface="Calibri"/>
              </a:rPr>
              <a:t> will share experience for forecast usage in different projects currently running (1.0 PM).</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000" b="1" strike="noStrike" spc="-1">
                <a:solidFill>
                  <a:srgbClr val="000000"/>
                </a:solidFill>
                <a:uFill>
                  <a:solidFill>
                    <a:srgbClr val="FFFFFF"/>
                  </a:solidFill>
                </a:uFill>
                <a:latin typeface="Calibri"/>
              </a:rPr>
              <a:t>PT: </a:t>
            </a:r>
            <a:r>
              <a:rPr lang="en-US" sz="2000" i="1" strike="noStrike" spc="-1">
                <a:solidFill>
                  <a:srgbClr val="000000"/>
                </a:solidFill>
                <a:uFill>
                  <a:solidFill>
                    <a:srgbClr val="FFFFFF"/>
                  </a:solidFill>
                </a:uFill>
                <a:latin typeface="Calibri"/>
              </a:rPr>
              <a:t>INESC TEC</a:t>
            </a:r>
            <a:r>
              <a:rPr lang="en-US" sz="2000" strike="noStrike" spc="-1">
                <a:solidFill>
                  <a:srgbClr val="000000"/>
                </a:solidFill>
                <a:uFill>
                  <a:solidFill>
                    <a:srgbClr val="FFFFFF"/>
                  </a:solidFill>
                </a:uFill>
                <a:latin typeface="Calibri"/>
              </a:rPr>
              <a:t> will share their knowledge and experience about the development/demonstration of reserve setting tools for interconnected and isolated power systems. Furthermore, the potential application of uncertainty forecasts for the different Portuguese Smart Grid test pilots (InovGrid, FP7 SuSTAINABLE, H2020 SENSIBLE, H2020 UPGRID) will be shared for D3.1 and D3.2 (2 PM). </a:t>
            </a:r>
            <a:r>
              <a:rPr lang="en-US" sz="2000" i="1" strike="noStrike" spc="-1">
                <a:solidFill>
                  <a:srgbClr val="000000"/>
                </a:solidFill>
                <a:uFill>
                  <a:solidFill>
                    <a:srgbClr val="FFFFFF"/>
                  </a:solidFill>
                </a:uFill>
                <a:latin typeface="Calibri"/>
              </a:rPr>
              <a:t>Smartwatt</a:t>
            </a:r>
            <a:r>
              <a:rPr lang="en-US" sz="2000" strike="noStrike" spc="-1">
                <a:solidFill>
                  <a:srgbClr val="000000"/>
                </a:solidFill>
                <a:uFill>
                  <a:solidFill>
                    <a:srgbClr val="FFFFFF"/>
                  </a:solidFill>
                </a:uFill>
                <a:latin typeface="Calibri"/>
              </a:rPr>
              <a:t> can share experience in cases of real decision making using of probabilistic forecast in risk based generation scheduling (Azores) and cases of probabilistic forecast application in bidding strategies in electricity power markets (Romania) (0.5 PM).</a:t>
            </a:r>
            <a:endParaRPr lang="en-US" sz="1800" strike="noStrike" spc="-1">
              <a:solidFill>
                <a:srgbClr val="000000"/>
              </a:solidFill>
              <a:uFill>
                <a:solidFill>
                  <a:srgbClr val="FFFFFF"/>
                </a:solidFill>
              </a:uFill>
              <a:latin typeface="Arial"/>
            </a:endParaRPr>
          </a:p>
          <a:p>
            <a:pP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dirty="0">
                <a:solidFill>
                  <a:srgbClr val="000000"/>
                </a:solidFill>
                <a:uFill>
                  <a:solidFill>
                    <a:srgbClr val="FFFFFF"/>
                  </a:solidFill>
                </a:uFill>
                <a:latin typeface="Calibri"/>
              </a:rPr>
              <a:t>Task </a:t>
            </a:r>
            <a:r>
              <a:rPr lang="en-US" sz="4400" b="1" strike="noStrike" spc="-1" dirty="0" smtClean="0">
                <a:solidFill>
                  <a:srgbClr val="000000"/>
                </a:solidFill>
                <a:uFill>
                  <a:solidFill>
                    <a:srgbClr val="FFFFFF"/>
                  </a:solidFill>
                </a:uFill>
                <a:latin typeface="Calibri"/>
              </a:rPr>
              <a:t>3.3 – Lead: ParisTech</a:t>
            </a:r>
            <a:endParaRPr lang="en-US" sz="1800" strike="noStrike" spc="-1" dirty="0">
              <a:solidFill>
                <a:srgbClr val="000000"/>
              </a:solidFill>
              <a:uFill>
                <a:solidFill>
                  <a:srgbClr val="FFFFFF"/>
                </a:solidFill>
              </a:uFill>
              <a:latin typeface="Arial"/>
            </a:endParaRPr>
          </a:p>
        </p:txBody>
      </p:sp>
      <p:sp>
        <p:nvSpPr>
          <p:cNvPr id="225" name="CustomShape 2"/>
          <p:cNvSpPr/>
          <p:nvPr/>
        </p:nvSpPr>
        <p:spPr>
          <a:xfrm>
            <a:off x="457200" y="1600200"/>
            <a:ext cx="84574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Calibri"/>
              </a:rPr>
              <a:t>Assessment of the role of short-term forecasting in decision making related to long term (multi annual) processes. </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600" strike="noStrike" spc="-1">
                <a:solidFill>
                  <a:srgbClr val="000000"/>
                </a:solidFill>
                <a:uFill>
                  <a:solidFill>
                    <a:srgbClr val="FFFFFF"/>
                  </a:solidFill>
                </a:uFill>
                <a:latin typeface="Calibri"/>
              </a:rPr>
              <a:t>In several projects, e.g. for projection of the power system evolution by 2030/2050 with high shares of renewables, it is necessary to generate multi annual time series that simulate wind power forecast errors with hourly resolution. State of the art, benchmarking, recommended methodology.</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600" b="1" strike="noStrike" spc="-1">
                <a:solidFill>
                  <a:srgbClr val="000000"/>
                </a:solidFill>
                <a:uFill>
                  <a:solidFill>
                    <a:srgbClr val="FFFFFF"/>
                  </a:solidFill>
                </a:uFill>
                <a:latin typeface="Calibri"/>
              </a:rPr>
              <a:t>FI:</a:t>
            </a:r>
            <a:r>
              <a:rPr lang="en-US" sz="1600" strike="noStrike" spc="-1">
                <a:solidFill>
                  <a:srgbClr val="000000"/>
                </a:solidFill>
                <a:uFill>
                  <a:solidFill>
                    <a:srgbClr val="FFFFFF"/>
                  </a:solidFill>
                </a:uFill>
                <a:latin typeface="Calibri"/>
              </a:rPr>
              <a:t> </a:t>
            </a:r>
            <a:r>
              <a:rPr lang="en-US" sz="1600" i="1" strike="noStrike" spc="-1">
                <a:solidFill>
                  <a:srgbClr val="000000"/>
                </a:solidFill>
                <a:uFill>
                  <a:solidFill>
                    <a:srgbClr val="FFFFFF"/>
                  </a:solidFill>
                </a:uFill>
                <a:latin typeface="Calibri"/>
              </a:rPr>
              <a:t>VTT</a:t>
            </a:r>
            <a:r>
              <a:rPr lang="en-US" sz="1600" strike="noStrike" spc="-1">
                <a:solidFill>
                  <a:srgbClr val="000000"/>
                </a:solidFill>
                <a:uFill>
                  <a:solidFill>
                    <a:srgbClr val="FFFFFF"/>
                  </a:solidFill>
                </a:uFill>
                <a:latin typeface="Calibri"/>
              </a:rPr>
              <a:t> will study the usage of short-range and medium-range forecast uncertainties within the energy system modelling framework. Also the effects of forecast errors to power system balance on different time scales will be studied and the impacts of forecast errors on long term investments in power systems (0.3 PM). </a:t>
            </a:r>
            <a:r>
              <a:rPr lang="en-US" sz="1600" i="1" strike="noStrike" spc="-1">
                <a:solidFill>
                  <a:srgbClr val="000000"/>
                </a:solidFill>
                <a:uFill>
                  <a:solidFill>
                    <a:srgbClr val="FFFFFF"/>
                  </a:solidFill>
                </a:uFill>
                <a:latin typeface="Calibri"/>
              </a:rPr>
              <a:t>Vaisala</a:t>
            </a:r>
            <a:r>
              <a:rPr lang="en-US" sz="1600" strike="noStrike" spc="-1">
                <a:solidFill>
                  <a:srgbClr val="000000"/>
                </a:solidFill>
                <a:uFill>
                  <a:solidFill>
                    <a:srgbClr val="FFFFFF"/>
                  </a:solidFill>
                </a:uFill>
                <a:latin typeface="Calibri"/>
              </a:rPr>
              <a:t> will bring forward their experience with large scale integration studies (0.3 PM).</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600" b="1" strike="noStrike" spc="-1">
                <a:solidFill>
                  <a:srgbClr val="000000"/>
                </a:solidFill>
                <a:uFill>
                  <a:solidFill>
                    <a:srgbClr val="FFFFFF"/>
                  </a:solidFill>
                </a:uFill>
                <a:latin typeface="Calibri"/>
              </a:rPr>
              <a:t>PT: </a:t>
            </a:r>
            <a:r>
              <a:rPr lang="en-US" sz="1600" i="1" strike="noStrike" spc="-1">
                <a:solidFill>
                  <a:srgbClr val="000000"/>
                </a:solidFill>
                <a:uFill>
                  <a:solidFill>
                    <a:srgbClr val="FFFFFF"/>
                  </a:solidFill>
                </a:uFill>
                <a:latin typeface="Calibri"/>
              </a:rPr>
              <a:t>INESC TEC</a:t>
            </a:r>
            <a:r>
              <a:rPr lang="en-US" sz="1600" strike="noStrike" spc="-1">
                <a:solidFill>
                  <a:srgbClr val="000000"/>
                </a:solidFill>
                <a:uFill>
                  <a:solidFill>
                    <a:srgbClr val="FFFFFF"/>
                  </a:solidFill>
                </a:uFill>
                <a:latin typeface="Calibri"/>
              </a:rPr>
              <a:t> will share their experience and define recommendations for mid and long-term wind power time series to be integrated in static/operating reserve adequacy studies (1 PM). </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600" b="1" strike="noStrike" spc="-1">
                <a:solidFill>
                  <a:srgbClr val="000000"/>
                </a:solidFill>
                <a:uFill>
                  <a:solidFill>
                    <a:srgbClr val="FFFFFF"/>
                  </a:solidFill>
                </a:uFill>
                <a:latin typeface="Calibri"/>
              </a:rPr>
              <a:t>US: </a:t>
            </a:r>
            <a:r>
              <a:rPr lang="en-US" sz="1600" i="1" strike="noStrike" spc="-1">
                <a:solidFill>
                  <a:srgbClr val="000000"/>
                </a:solidFill>
                <a:uFill>
                  <a:solidFill>
                    <a:srgbClr val="FFFFFF"/>
                  </a:solidFill>
                </a:uFill>
                <a:latin typeface="Calibri"/>
              </a:rPr>
              <a:t>NREL</a:t>
            </a:r>
            <a:r>
              <a:rPr lang="en-US" sz="1600" strike="noStrike" spc="-1">
                <a:solidFill>
                  <a:srgbClr val="000000"/>
                </a:solidFill>
                <a:uFill>
                  <a:solidFill>
                    <a:srgbClr val="FFFFFF"/>
                  </a:solidFill>
                </a:uFill>
                <a:latin typeface="Calibri"/>
              </a:rPr>
              <a:t> will contribute to the task. </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600" i="1" strike="noStrike" spc="-1">
                <a:solidFill>
                  <a:srgbClr val="000000"/>
                </a:solidFill>
                <a:uFill>
                  <a:solidFill>
                    <a:srgbClr val="FFFFFF"/>
                  </a:solidFill>
                </a:uFill>
                <a:latin typeface="Calibri"/>
              </a:rPr>
              <a:t>Matos, M., Lopes, J. P., Rosa, M., Ferreira, R., da Silva, A. L., Sales, W., et al. (2009). Probabilistic evaluation of reserve requirements of generating systems with renewable power sources: The Portuguese and Spanish cases. International Journal of Electrical Power &amp; Energy Systems, 31(9), 562-569.</a:t>
            </a:r>
            <a:endParaRPr lang="en-US" sz="1800" strike="noStrike" spc="-1">
              <a:solidFill>
                <a:srgbClr val="000000"/>
              </a:solidFill>
              <a:uFill>
                <a:solidFill>
                  <a:srgbClr val="FFFFFF"/>
                </a:solidFill>
              </a:uFill>
              <a:latin typeface="Arial"/>
            </a:endParaRPr>
          </a:p>
          <a:p>
            <a:pP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p:nvPr>
        </p:nvSpPr>
        <p:spPr/>
        <p:txBody>
          <a:bodyPr/>
          <a:lstStyle/>
          <a:p>
            <a:endParaRPr lang="en-GB" sz="3200" dirty="0">
              <a:latin typeface="Calibri" panose="020F0502020204030204" pitchFamily="34" charset="0"/>
            </a:endParaRPr>
          </a:p>
        </p:txBody>
      </p:sp>
      <p:sp>
        <p:nvSpPr>
          <p:cNvPr id="2" name="Title 1"/>
          <p:cNvSpPr>
            <a:spLocks noGrp="1"/>
          </p:cNvSpPr>
          <p:nvPr>
            <p:ph type="title"/>
          </p:nvPr>
        </p:nvSpPr>
        <p:spPr/>
        <p:txBody>
          <a:bodyPr/>
          <a:lstStyle/>
          <a:p>
            <a:r>
              <a:rPr lang="en-GB" sz="4400" dirty="0" smtClean="0">
                <a:latin typeface="Calibri" panose="020F0502020204030204" pitchFamily="34" charset="0"/>
              </a:rPr>
              <a:t>Country status</a:t>
            </a:r>
            <a:endParaRPr lang="en-GB" sz="4400" dirty="0">
              <a:latin typeface="Calibri" panose="020F0502020204030204" pitchFamily="34" charset="0"/>
            </a:endParaRPr>
          </a:p>
        </p:txBody>
      </p:sp>
      <p:sp>
        <p:nvSpPr>
          <p:cNvPr id="3" name="Rectangle 2"/>
          <p:cNvSpPr/>
          <p:nvPr/>
        </p:nvSpPr>
        <p:spPr>
          <a:xfrm>
            <a:off x="668594" y="1844824"/>
            <a:ext cx="7305501" cy="4031873"/>
          </a:xfrm>
          <a:prstGeom prst="rect">
            <a:avLst/>
          </a:prstGeom>
        </p:spPr>
        <p:txBody>
          <a:bodyPr wrap="square">
            <a:spAutoFit/>
          </a:bodyPr>
          <a:lstStyle/>
          <a:p>
            <a:pPr lvl="0"/>
            <a:r>
              <a:rPr lang="en-GB" sz="3200" kern="0" dirty="0">
                <a:solidFill>
                  <a:sysClr val="windowText" lastClr="000000"/>
                </a:solidFill>
                <a:latin typeface="Calibri" panose="020F0502020204030204" pitchFamily="34" charset="0"/>
              </a:rPr>
              <a:t>Received commitment letters from NO, FI, ES, PT, DK and US. Expected from CN, FR, DE, UK, SE, </a:t>
            </a:r>
          </a:p>
          <a:p>
            <a:pPr lvl="0"/>
            <a:r>
              <a:rPr lang="en-GB" sz="3200" kern="0" dirty="0">
                <a:solidFill>
                  <a:sysClr val="windowText" lastClr="000000"/>
                </a:solidFill>
                <a:latin typeface="Calibri" panose="020F0502020204030204" pitchFamily="34" charset="0"/>
              </a:rPr>
              <a:t>Probably AT, BR.</a:t>
            </a:r>
          </a:p>
          <a:p>
            <a:pPr lvl="0"/>
            <a:endParaRPr lang="en-GB" sz="3200" kern="0" dirty="0">
              <a:solidFill>
                <a:sysClr val="windowText" lastClr="000000"/>
              </a:solidFill>
              <a:latin typeface="Calibri" panose="020F0502020204030204" pitchFamily="34" charset="0"/>
            </a:endParaRPr>
          </a:p>
          <a:p>
            <a:pPr lvl="0"/>
            <a:r>
              <a:rPr lang="en-GB" sz="3200" kern="0" dirty="0">
                <a:solidFill>
                  <a:sysClr val="windowText" lastClr="000000"/>
                </a:solidFill>
                <a:latin typeface="Calibri" panose="020F0502020204030204" pitchFamily="34" charset="0"/>
              </a:rPr>
              <a:t>Extended Work Plan approved by </a:t>
            </a:r>
            <a:r>
              <a:rPr lang="en-GB" sz="3200" kern="0" dirty="0" err="1">
                <a:solidFill>
                  <a:sysClr val="windowText" lastClr="000000"/>
                </a:solidFill>
                <a:latin typeface="Calibri" panose="020F0502020204030204" pitchFamily="34" charset="0"/>
              </a:rPr>
              <a:t>ExCo</a:t>
            </a:r>
            <a:r>
              <a:rPr lang="en-GB" sz="3200" kern="0" dirty="0">
                <a:solidFill>
                  <a:sysClr val="windowText" lastClr="000000"/>
                </a:solidFill>
                <a:latin typeface="Calibri" panose="020F0502020204030204" pitchFamily="34" charset="0"/>
              </a:rPr>
              <a:t> last month, but is missing input from several countries.</a:t>
            </a:r>
          </a:p>
        </p:txBody>
      </p:sp>
    </p:spTree>
    <p:extLst>
      <p:ext uri="{BB962C8B-B14F-4D97-AF65-F5344CB8AC3E}">
        <p14:creationId xmlns:p14="http://schemas.microsoft.com/office/powerpoint/2010/main" val="27774858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dirty="0">
                <a:solidFill>
                  <a:srgbClr val="000000"/>
                </a:solidFill>
                <a:uFill>
                  <a:solidFill>
                    <a:srgbClr val="FFFFFF"/>
                  </a:solidFill>
                </a:uFill>
                <a:latin typeface="Calibri"/>
              </a:rPr>
              <a:t>Task </a:t>
            </a:r>
            <a:r>
              <a:rPr lang="en-US" sz="4400" b="1" strike="noStrike" spc="-1" dirty="0" smtClean="0">
                <a:solidFill>
                  <a:srgbClr val="000000"/>
                </a:solidFill>
                <a:uFill>
                  <a:solidFill>
                    <a:srgbClr val="FFFFFF"/>
                  </a:solidFill>
                </a:uFill>
                <a:latin typeface="Calibri"/>
              </a:rPr>
              <a:t>3.4 – Lead: NREL</a:t>
            </a:r>
            <a:endParaRPr lang="en-US" sz="1800" strike="noStrike" spc="-1" dirty="0">
              <a:solidFill>
                <a:srgbClr val="000000"/>
              </a:solidFill>
              <a:uFill>
                <a:solidFill>
                  <a:srgbClr val="FFFFFF"/>
                </a:solidFill>
              </a:uFill>
              <a:latin typeface="Arial"/>
            </a:endParaRPr>
          </a:p>
        </p:txBody>
      </p:sp>
      <p:sp>
        <p:nvSpPr>
          <p:cNvPr id="227" name="CustomShape 2"/>
          <p:cNvSpPr/>
          <p:nvPr/>
        </p:nvSpPr>
        <p:spPr>
          <a:xfrm>
            <a:off x="457200" y="1600200"/>
            <a:ext cx="84574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a:solidFill>
                  <a:srgbClr val="000000"/>
                </a:solidFill>
                <a:uFill>
                  <a:solidFill>
                    <a:srgbClr val="FFFFFF"/>
                  </a:solidFill>
                </a:uFill>
                <a:latin typeface="Calibri"/>
              </a:rPr>
              <a:t>Review of existing/proposal of best practices on how to measure/quantify the value from the use of probabilistic forecasts </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000" b="1" strike="noStrike" spc="-1">
                <a:solidFill>
                  <a:srgbClr val="000000"/>
                </a:solidFill>
                <a:uFill>
                  <a:solidFill>
                    <a:srgbClr val="FFFFFF"/>
                  </a:solidFill>
                </a:uFill>
                <a:latin typeface="Calibri"/>
              </a:rPr>
              <a:t>FI: </a:t>
            </a:r>
            <a:r>
              <a:rPr lang="en-US" sz="2000" i="1" strike="noStrike" spc="-1">
                <a:solidFill>
                  <a:srgbClr val="000000"/>
                </a:solidFill>
                <a:uFill>
                  <a:solidFill>
                    <a:srgbClr val="FFFFFF"/>
                  </a:solidFill>
                </a:uFill>
                <a:latin typeface="Calibri"/>
              </a:rPr>
              <a:t>VTT</a:t>
            </a:r>
            <a:r>
              <a:rPr lang="en-US" sz="2000" strike="noStrike" spc="-1">
                <a:solidFill>
                  <a:srgbClr val="000000"/>
                </a:solidFill>
                <a:uFill>
                  <a:solidFill>
                    <a:srgbClr val="FFFFFF"/>
                  </a:solidFill>
                </a:uFill>
                <a:latin typeface="Calibri"/>
              </a:rPr>
              <a:t> will discuss with end-users and system operators how the uncertainty has been incorporated in their daily operation and review on the needs of end-users and system operators (0.2 PM). </a:t>
            </a:r>
            <a:r>
              <a:rPr lang="en-US" sz="2000" i="1" strike="noStrike" spc="-1">
                <a:solidFill>
                  <a:srgbClr val="000000"/>
                </a:solidFill>
                <a:uFill>
                  <a:solidFill>
                    <a:srgbClr val="FFFFFF"/>
                  </a:solidFill>
                </a:uFill>
                <a:latin typeface="Calibri"/>
              </a:rPr>
              <a:t>Vaisala </a:t>
            </a:r>
            <a:r>
              <a:rPr lang="en-US" sz="2000" strike="noStrike" spc="-1">
                <a:solidFill>
                  <a:srgbClr val="000000"/>
                </a:solidFill>
                <a:uFill>
                  <a:solidFill>
                    <a:srgbClr val="FFFFFF"/>
                  </a:solidFill>
                </a:uFill>
                <a:latin typeface="Calibri"/>
              </a:rPr>
              <a:t>interviews several of their end-user clients (0.3 PM).</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000" b="1" strike="noStrike" spc="-1">
                <a:solidFill>
                  <a:srgbClr val="000000"/>
                </a:solidFill>
                <a:uFill>
                  <a:solidFill>
                    <a:srgbClr val="FFFFFF"/>
                  </a:solidFill>
                </a:uFill>
                <a:latin typeface="Calibri"/>
              </a:rPr>
              <a:t>PT: </a:t>
            </a:r>
            <a:r>
              <a:rPr lang="en-US" sz="2000" i="1" strike="noStrike" spc="-1">
                <a:solidFill>
                  <a:srgbClr val="000000"/>
                </a:solidFill>
                <a:uFill>
                  <a:solidFill>
                    <a:srgbClr val="FFFFFF"/>
                  </a:solidFill>
                </a:uFill>
                <a:latin typeface="Calibri"/>
              </a:rPr>
              <a:t>INESC TEC</a:t>
            </a:r>
            <a:r>
              <a:rPr lang="en-US" sz="2000" strike="noStrike" spc="-1">
                <a:solidFill>
                  <a:srgbClr val="000000"/>
                </a:solidFill>
                <a:uFill>
                  <a:solidFill>
                    <a:srgbClr val="FFFFFF"/>
                  </a:solidFill>
                </a:uFill>
                <a:latin typeface="Calibri"/>
              </a:rPr>
              <a:t> will contribute to the definition of metrics to measure the quality of decisions and value of forecasting in several problems, such as operating reserve setting and wind power market bidding (2 PM).</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000" b="1" strike="noStrike" spc="-1">
                <a:solidFill>
                  <a:srgbClr val="000000"/>
                </a:solidFill>
                <a:uFill>
                  <a:solidFill>
                    <a:srgbClr val="FFFFFF"/>
                  </a:solidFill>
                </a:uFill>
                <a:latin typeface="Calibri"/>
              </a:rPr>
              <a:t>US: </a:t>
            </a:r>
            <a:r>
              <a:rPr lang="en-US" sz="2000" i="1" strike="noStrike" spc="-1">
                <a:solidFill>
                  <a:srgbClr val="000000"/>
                </a:solidFill>
                <a:uFill>
                  <a:solidFill>
                    <a:srgbClr val="FFFFFF"/>
                  </a:solidFill>
                </a:uFill>
                <a:latin typeface="Calibri"/>
              </a:rPr>
              <a:t>NREL</a:t>
            </a:r>
            <a:r>
              <a:rPr lang="en-US" sz="2000" strike="noStrike" spc="-1">
                <a:solidFill>
                  <a:srgbClr val="000000"/>
                </a:solidFill>
                <a:uFill>
                  <a:solidFill>
                    <a:srgbClr val="FFFFFF"/>
                  </a:solidFill>
                </a:uFill>
                <a:latin typeface="Calibri"/>
              </a:rPr>
              <a:t> will contribute to the task. </a:t>
            </a:r>
            <a:endParaRPr lang="en-US" sz="1800" strike="noStrike" spc="-1">
              <a:solidFill>
                <a:srgbClr val="000000"/>
              </a:solidFill>
              <a:uFill>
                <a:solidFill>
                  <a:srgbClr val="FFFFFF"/>
                </a:solidFill>
              </a:uFill>
              <a:latin typeface="Arial"/>
            </a:endParaRPr>
          </a:p>
          <a:p>
            <a:pP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dirty="0">
                <a:solidFill>
                  <a:srgbClr val="000000"/>
                </a:solidFill>
                <a:uFill>
                  <a:solidFill>
                    <a:srgbClr val="FFFFFF"/>
                  </a:solidFill>
                </a:uFill>
                <a:latin typeface="Calibri"/>
              </a:rPr>
              <a:t>Task </a:t>
            </a:r>
            <a:r>
              <a:rPr lang="en-US" sz="4400" b="1" strike="noStrike" spc="-1" dirty="0" smtClean="0">
                <a:solidFill>
                  <a:srgbClr val="000000"/>
                </a:solidFill>
                <a:uFill>
                  <a:solidFill>
                    <a:srgbClr val="FFFFFF"/>
                  </a:solidFill>
                </a:uFill>
                <a:latin typeface="Calibri"/>
              </a:rPr>
              <a:t>3.5 – Lead: INESC TEC</a:t>
            </a:r>
            <a:endParaRPr lang="en-US" sz="1800" strike="noStrike" spc="-1" dirty="0">
              <a:solidFill>
                <a:srgbClr val="000000"/>
              </a:solidFill>
              <a:uFill>
                <a:solidFill>
                  <a:srgbClr val="FFFFFF"/>
                </a:solidFill>
              </a:uFill>
              <a:latin typeface="Arial"/>
            </a:endParaRPr>
          </a:p>
        </p:txBody>
      </p:sp>
      <p:sp>
        <p:nvSpPr>
          <p:cNvPr id="229" name="CustomShape 2"/>
          <p:cNvSpPr/>
          <p:nvPr/>
        </p:nvSpPr>
        <p:spPr>
          <a:xfrm>
            <a:off x="457200" y="1600200"/>
            <a:ext cx="838116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smtClean="0">
                <a:solidFill>
                  <a:srgbClr val="000000"/>
                </a:solidFill>
                <a:uFill>
                  <a:solidFill>
                    <a:srgbClr val="FFFFFF"/>
                  </a:solidFill>
                </a:uFill>
                <a:latin typeface="Calibri"/>
              </a:rPr>
              <a:t>Communication </a:t>
            </a:r>
            <a:r>
              <a:rPr lang="en-US" sz="1800" b="1" strike="noStrike" spc="-1" dirty="0">
                <a:solidFill>
                  <a:srgbClr val="000000"/>
                </a:solidFill>
                <a:uFill>
                  <a:solidFill>
                    <a:srgbClr val="FFFFFF"/>
                  </a:solidFill>
                </a:uFill>
                <a:latin typeface="Calibri"/>
              </a:rPr>
              <a:t>of wind and wind power forecasts to end-users. Review, recommendations/best practice. Is it necessary to </a:t>
            </a:r>
            <a:r>
              <a:rPr lang="en-US" sz="1800" b="1" strike="noStrike" spc="-1" dirty="0" err="1">
                <a:solidFill>
                  <a:srgbClr val="000000"/>
                </a:solidFill>
                <a:uFill>
                  <a:solidFill>
                    <a:srgbClr val="FFFFFF"/>
                  </a:solidFill>
                </a:uFill>
                <a:latin typeface="Calibri"/>
              </a:rPr>
              <a:t>standardise</a:t>
            </a:r>
            <a:r>
              <a:rPr lang="en-US" sz="1800" b="1" strike="noStrike" spc="-1" dirty="0">
                <a:solidFill>
                  <a:srgbClr val="000000"/>
                </a:solidFill>
                <a:uFill>
                  <a:solidFill>
                    <a:srgbClr val="FFFFFF"/>
                  </a:solidFill>
                </a:uFill>
                <a:latin typeface="Calibri"/>
              </a:rPr>
              <a:t> wind power forecasting products? </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800" b="1" strike="noStrike" spc="-1" dirty="0">
                <a:solidFill>
                  <a:srgbClr val="000000"/>
                </a:solidFill>
                <a:uFill>
                  <a:solidFill>
                    <a:srgbClr val="FFFFFF"/>
                  </a:solidFill>
                </a:uFill>
                <a:latin typeface="Calibri"/>
              </a:rPr>
              <a:t>DK: </a:t>
            </a:r>
            <a:r>
              <a:rPr lang="en-US" sz="1800" i="1" strike="noStrike" spc="-1" dirty="0">
                <a:solidFill>
                  <a:srgbClr val="000000"/>
                </a:solidFill>
                <a:uFill>
                  <a:solidFill>
                    <a:srgbClr val="FFFFFF"/>
                  </a:solidFill>
                </a:uFill>
                <a:latin typeface="Calibri"/>
              </a:rPr>
              <a:t>DTU Wind Energy</a:t>
            </a:r>
            <a:r>
              <a:rPr lang="en-US" sz="1800" strike="noStrike" spc="-1" dirty="0">
                <a:solidFill>
                  <a:srgbClr val="000000"/>
                </a:solidFill>
                <a:uFill>
                  <a:solidFill>
                    <a:srgbClr val="FFFFFF"/>
                  </a:solidFill>
                </a:uFill>
                <a:latin typeface="Calibri"/>
              </a:rPr>
              <a:t> will </a:t>
            </a:r>
            <a:r>
              <a:rPr lang="en-US" sz="1800" strike="noStrike" spc="-1" dirty="0" err="1">
                <a:solidFill>
                  <a:srgbClr val="000000"/>
                </a:solidFill>
                <a:uFill>
                  <a:solidFill>
                    <a:srgbClr val="FFFFFF"/>
                  </a:solidFill>
                </a:uFill>
                <a:latin typeface="Calibri"/>
              </a:rPr>
              <a:t>organise</a:t>
            </a:r>
            <a:r>
              <a:rPr lang="en-US" sz="1800" strike="noStrike" spc="-1" dirty="0">
                <a:solidFill>
                  <a:srgbClr val="000000"/>
                </a:solidFill>
                <a:uFill>
                  <a:solidFill>
                    <a:srgbClr val="FFFFFF"/>
                  </a:solidFill>
                </a:uFill>
                <a:latin typeface="Calibri"/>
              </a:rPr>
              <a:t> a Danish workshop with end users on how to ideally communicate best practices to and how to motivate the private sector to implement new breakthroughs in forecasting wind energy in their system (0.5 PM).</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800" b="1" strike="noStrike" spc="-1" dirty="0">
                <a:solidFill>
                  <a:srgbClr val="000000"/>
                </a:solidFill>
                <a:uFill>
                  <a:solidFill>
                    <a:srgbClr val="FFFFFF"/>
                  </a:solidFill>
                </a:uFill>
                <a:latin typeface="Calibri"/>
              </a:rPr>
              <a:t>PT: </a:t>
            </a:r>
            <a:r>
              <a:rPr lang="en-US" sz="1800" i="1" strike="noStrike" spc="-1" dirty="0">
                <a:solidFill>
                  <a:srgbClr val="000000"/>
                </a:solidFill>
                <a:uFill>
                  <a:solidFill>
                    <a:srgbClr val="FFFFFF"/>
                  </a:solidFill>
                </a:uFill>
                <a:latin typeface="Calibri"/>
              </a:rPr>
              <a:t>INESC TEC</a:t>
            </a:r>
            <a:r>
              <a:rPr lang="en-US" sz="1800" strike="noStrike" spc="-1" dirty="0">
                <a:solidFill>
                  <a:srgbClr val="000000"/>
                </a:solidFill>
                <a:uFill>
                  <a:solidFill>
                    <a:srgbClr val="FFFFFF"/>
                  </a:solidFill>
                </a:uFill>
                <a:latin typeface="Calibri"/>
              </a:rPr>
              <a:t> will propose recommendations about how to communicate wind power uncertainty to different TSO and DSO related problems, such as reserves setting and voltage control in distribution networks (2 PM).  </a:t>
            </a:r>
            <a:r>
              <a:rPr lang="en-US" sz="1800" i="1" strike="noStrike" spc="-1" dirty="0" err="1">
                <a:solidFill>
                  <a:srgbClr val="000000"/>
                </a:solidFill>
                <a:uFill>
                  <a:solidFill>
                    <a:srgbClr val="FFFFFF"/>
                  </a:solidFill>
                </a:uFill>
                <a:latin typeface="Calibri"/>
              </a:rPr>
              <a:t>Smartwatt</a:t>
            </a:r>
            <a:r>
              <a:rPr lang="en-US" sz="1800" strike="noStrike" spc="-1" dirty="0">
                <a:solidFill>
                  <a:srgbClr val="000000"/>
                </a:solidFill>
                <a:uFill>
                  <a:solidFill>
                    <a:srgbClr val="FFFFFF"/>
                  </a:solidFill>
                </a:uFill>
                <a:latin typeface="Calibri"/>
              </a:rPr>
              <a:t>, as wind power forecast provider, have strong experience on forecast delivery and web platform design and development. </a:t>
            </a:r>
            <a:r>
              <a:rPr lang="en-US" sz="1800" i="1" strike="noStrike" spc="-1" dirty="0" err="1">
                <a:solidFill>
                  <a:srgbClr val="000000"/>
                </a:solidFill>
                <a:uFill>
                  <a:solidFill>
                    <a:srgbClr val="FFFFFF"/>
                  </a:solidFill>
                </a:uFill>
                <a:latin typeface="Calibri"/>
              </a:rPr>
              <a:t>Smartwatt</a:t>
            </a:r>
            <a:r>
              <a:rPr lang="en-US" sz="1800" strike="noStrike" spc="-1" dirty="0">
                <a:solidFill>
                  <a:srgbClr val="000000"/>
                </a:solidFill>
                <a:uFill>
                  <a:solidFill>
                    <a:srgbClr val="FFFFFF"/>
                  </a:solidFill>
                </a:uFill>
                <a:latin typeface="Calibri"/>
              </a:rPr>
              <a:t> could contribute with the own experience and product and with the perception of requirement and satisfaction from client perspective (0.5 PM). </a:t>
            </a:r>
            <a:r>
              <a:rPr lang="en-US" sz="1800" i="1" strike="noStrike" spc="-1" dirty="0" err="1">
                <a:solidFill>
                  <a:srgbClr val="000000"/>
                </a:solidFill>
                <a:uFill>
                  <a:solidFill>
                    <a:srgbClr val="FFFFFF"/>
                  </a:solidFill>
                </a:uFill>
                <a:latin typeface="Calibri"/>
              </a:rPr>
              <a:t>Prewind</a:t>
            </a:r>
            <a:r>
              <a:rPr lang="en-US" sz="1800" strike="noStrike" spc="-1" dirty="0">
                <a:solidFill>
                  <a:srgbClr val="000000"/>
                </a:solidFill>
                <a:uFill>
                  <a:solidFill>
                    <a:srgbClr val="FFFFFF"/>
                  </a:solidFill>
                </a:uFill>
                <a:latin typeface="Calibri"/>
              </a:rPr>
              <a:t> is available to contribute with the experience as a service provider to propose recommendations about how to communicate wind and wind power forecast to end users (0.5 PM).</a:t>
            </a:r>
            <a:endParaRPr lang="en-US" sz="1800" strike="noStrike" spc="-1" dirty="0">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1800" b="1" strike="noStrike" spc="-1" dirty="0">
                <a:solidFill>
                  <a:srgbClr val="000000"/>
                </a:solidFill>
                <a:uFill>
                  <a:solidFill>
                    <a:srgbClr val="FFFFFF"/>
                  </a:solidFill>
                </a:uFill>
                <a:latin typeface="Calibri"/>
              </a:rPr>
              <a:t>US: </a:t>
            </a:r>
            <a:r>
              <a:rPr lang="en-US" sz="1800" i="1" strike="noStrike" spc="-1" dirty="0">
                <a:solidFill>
                  <a:srgbClr val="000000"/>
                </a:solidFill>
                <a:uFill>
                  <a:solidFill>
                    <a:srgbClr val="FFFFFF"/>
                  </a:solidFill>
                </a:uFill>
                <a:latin typeface="Calibri"/>
              </a:rPr>
              <a:t>NREL</a:t>
            </a:r>
            <a:r>
              <a:rPr lang="en-US" sz="1800" strike="noStrike" spc="-1" dirty="0">
                <a:solidFill>
                  <a:srgbClr val="000000"/>
                </a:solidFill>
                <a:uFill>
                  <a:solidFill>
                    <a:srgbClr val="FFFFFF"/>
                  </a:solidFill>
                </a:uFill>
                <a:latin typeface="Calibri"/>
              </a:rPr>
              <a:t> will contribute to the task. </a:t>
            </a:r>
            <a:endParaRPr lang="en-US" sz="1800" strike="noStrike" spc="-1" dirty="0">
              <a:solidFill>
                <a:srgbClr val="000000"/>
              </a:solidFill>
              <a:uFill>
                <a:solidFill>
                  <a:srgbClr val="FFFFFF"/>
                </a:solidFill>
              </a:uFill>
              <a:latin typeface="Arial"/>
            </a:endParaRPr>
          </a:p>
          <a:p>
            <a:pPr>
              <a:lnSpc>
                <a:spcPct val="100000"/>
              </a:lnSpc>
            </a:pPr>
            <a:endParaRPr lang="en-US" sz="1800" strike="noStrike" spc="-1" dirty="0">
              <a:solidFill>
                <a:srgbClr val="000000"/>
              </a:solidFill>
              <a:uFill>
                <a:solidFill>
                  <a:srgbClr val="FFFFFF"/>
                </a:solidFill>
              </a:uFill>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dirty="0">
                <a:solidFill>
                  <a:srgbClr val="000000"/>
                </a:solidFill>
                <a:uFill>
                  <a:solidFill>
                    <a:srgbClr val="FFFFFF"/>
                  </a:solidFill>
                </a:uFill>
                <a:latin typeface="Calibri"/>
              </a:rPr>
              <a:t>Task </a:t>
            </a:r>
            <a:r>
              <a:rPr lang="en-US" sz="4400" b="1" strike="noStrike" spc="-1" dirty="0" smtClean="0">
                <a:solidFill>
                  <a:srgbClr val="000000"/>
                </a:solidFill>
                <a:uFill>
                  <a:solidFill>
                    <a:srgbClr val="FFFFFF"/>
                  </a:solidFill>
                </a:uFill>
                <a:latin typeface="Calibri"/>
              </a:rPr>
              <a:t>3.6 – Lead: </a:t>
            </a:r>
            <a:r>
              <a:rPr lang="en-US" sz="4400" b="1" strike="noStrike" spc="-1" dirty="0" err="1" smtClean="0">
                <a:solidFill>
                  <a:srgbClr val="FF0000"/>
                </a:solidFill>
                <a:uFill>
                  <a:solidFill>
                    <a:srgbClr val="FFFFFF"/>
                  </a:solidFill>
                </a:uFill>
                <a:latin typeface="Calibri"/>
              </a:rPr>
              <a:t>Smartwatt</a:t>
            </a:r>
            <a:r>
              <a:rPr lang="en-US" sz="4400" b="1" strike="noStrike" spc="-1" dirty="0" smtClean="0">
                <a:solidFill>
                  <a:srgbClr val="FF0000"/>
                </a:solidFill>
                <a:uFill>
                  <a:solidFill>
                    <a:srgbClr val="FFFFFF"/>
                  </a:solidFill>
                </a:uFill>
                <a:latin typeface="Calibri"/>
              </a:rPr>
              <a:t>?</a:t>
            </a:r>
            <a:endParaRPr lang="en-US" sz="1800" strike="noStrike" spc="-1" dirty="0">
              <a:solidFill>
                <a:srgbClr val="FF0000"/>
              </a:solidFill>
              <a:uFill>
                <a:solidFill>
                  <a:srgbClr val="FFFFFF"/>
                </a:solidFill>
              </a:uFill>
              <a:latin typeface="Arial"/>
            </a:endParaRPr>
          </a:p>
        </p:txBody>
      </p:sp>
      <p:sp>
        <p:nvSpPr>
          <p:cNvPr id="231" name="CustomShape 2"/>
          <p:cNvSpPr/>
          <p:nvPr/>
        </p:nvSpPr>
        <p:spPr>
          <a:xfrm>
            <a:off x="457200" y="1600200"/>
            <a:ext cx="838116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a:solidFill>
                  <a:srgbClr val="000000"/>
                </a:solidFill>
                <a:uFill>
                  <a:solidFill>
                    <a:srgbClr val="FFFFFF"/>
                  </a:solidFill>
                </a:uFill>
                <a:latin typeface="Calibri"/>
              </a:rPr>
              <a:t>Set up data sets for benchmarking on the value from the use of forecasts, i.e., for trading. </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400" b="1" strike="noStrike" spc="-1">
                <a:solidFill>
                  <a:srgbClr val="000000"/>
                </a:solidFill>
                <a:uFill>
                  <a:solidFill>
                    <a:srgbClr val="FFFFFF"/>
                  </a:solidFill>
                </a:uFill>
                <a:latin typeface="Calibri"/>
              </a:rPr>
              <a:t>PT: </a:t>
            </a:r>
            <a:r>
              <a:rPr lang="en-US" sz="2400" i="1" strike="noStrike" spc="-1">
                <a:solidFill>
                  <a:srgbClr val="000000"/>
                </a:solidFill>
                <a:uFill>
                  <a:solidFill>
                    <a:srgbClr val="FFFFFF"/>
                  </a:solidFill>
                </a:uFill>
                <a:latin typeface="Calibri"/>
              </a:rPr>
              <a:t>INESC TEC</a:t>
            </a:r>
            <a:r>
              <a:rPr lang="en-US" sz="2400" strike="noStrike" spc="-1">
                <a:solidFill>
                  <a:srgbClr val="000000"/>
                </a:solidFill>
                <a:uFill>
                  <a:solidFill>
                    <a:srgbClr val="FFFFFF"/>
                  </a:solidFill>
                </a:uFill>
                <a:latin typeface="Calibri"/>
              </a:rPr>
              <a:t> will contribute to the definition of the benchmarking exercise, such as metrics definition, collection of data (1 PM). </a:t>
            </a:r>
            <a:r>
              <a:rPr lang="en-US" sz="2400" i="1" strike="noStrike" spc="-1">
                <a:solidFill>
                  <a:srgbClr val="000000"/>
                </a:solidFill>
                <a:uFill>
                  <a:solidFill>
                    <a:srgbClr val="FFFFFF"/>
                  </a:solidFill>
                </a:uFill>
                <a:latin typeface="Calibri"/>
              </a:rPr>
              <a:t>Smartwatt</a:t>
            </a:r>
            <a:r>
              <a:rPr lang="en-US" sz="2400" strike="noStrike" spc="-1">
                <a:solidFill>
                  <a:srgbClr val="000000"/>
                </a:solidFill>
                <a:uFill>
                  <a:solidFill>
                    <a:srgbClr val="FFFFFF"/>
                  </a:solidFill>
                </a:uFill>
                <a:latin typeface="Calibri"/>
              </a:rPr>
              <a:t> could contribute with data sets for benchmarking on the value from the use of forecasts, for risk based scheduling problem (Azores) and for trading case in (Romania) (0.5 PM). </a:t>
            </a:r>
            <a:r>
              <a:rPr lang="en-US" sz="2400" i="1" strike="noStrike" spc="-1">
                <a:solidFill>
                  <a:srgbClr val="000000"/>
                </a:solidFill>
                <a:uFill>
                  <a:solidFill>
                    <a:srgbClr val="FFFFFF"/>
                  </a:solidFill>
                </a:uFill>
                <a:latin typeface="Calibri"/>
              </a:rPr>
              <a:t>Prewind</a:t>
            </a:r>
            <a:r>
              <a:rPr lang="en-US" sz="2400" strike="noStrike" spc="-1">
                <a:solidFill>
                  <a:srgbClr val="000000"/>
                </a:solidFill>
                <a:uFill>
                  <a:solidFill>
                    <a:srgbClr val="FFFFFF"/>
                  </a:solidFill>
                </a:uFill>
                <a:latin typeface="Calibri"/>
              </a:rPr>
              <a:t> is available to contribute with the experience as a service provider to help in the design of the benchmark exercises, to explore different type of terrains, climate effects, etc. (0.5 PM).</a:t>
            </a:r>
            <a:endParaRPr lang="en-US" sz="1800" strike="noStrike" spc="-1">
              <a:solidFill>
                <a:srgbClr val="000000"/>
              </a:solidFill>
              <a:uFill>
                <a:solidFill>
                  <a:srgbClr val="FFFFFF"/>
                </a:solidFill>
              </a:uFill>
              <a:latin typeface="Arial"/>
            </a:endParaRPr>
          </a:p>
          <a:p>
            <a:pP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D3.1</a:t>
            </a:r>
            <a:endParaRPr lang="en-US" sz="1800" strike="noStrike" spc="-1">
              <a:solidFill>
                <a:srgbClr val="000000"/>
              </a:solidFill>
              <a:uFill>
                <a:solidFill>
                  <a:srgbClr val="FFFFFF"/>
                </a:solidFill>
              </a:uFill>
              <a:latin typeface="Arial"/>
            </a:endParaRPr>
          </a:p>
        </p:txBody>
      </p:sp>
      <p:sp>
        <p:nvSpPr>
          <p:cNvPr id="233" name="CustomShape 2"/>
          <p:cNvSpPr/>
          <p:nvPr/>
        </p:nvSpPr>
        <p:spPr>
          <a:xfrm>
            <a:off x="457200" y="1600200"/>
            <a:ext cx="853380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a:solidFill>
                  <a:srgbClr val="000000"/>
                </a:solidFill>
                <a:uFill>
                  <a:solidFill>
                    <a:srgbClr val="FFFFFF"/>
                  </a:solidFill>
                </a:uFill>
                <a:latin typeface="Calibri"/>
              </a:rPr>
              <a:t>Report on use cases for probabilistic forecasts and scenarios, including the optimal uncertainty measure and evaluation protocol</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000" b="1" strike="noStrike" spc="-1">
                <a:solidFill>
                  <a:srgbClr val="000000"/>
                </a:solidFill>
                <a:uFill>
                  <a:solidFill>
                    <a:srgbClr val="FFFFFF"/>
                  </a:solidFill>
                </a:uFill>
                <a:latin typeface="Calibri"/>
              </a:rPr>
              <a:t>DE: </a:t>
            </a:r>
            <a:r>
              <a:rPr lang="en-US" sz="2000" i="1" strike="noStrike" spc="-1">
                <a:solidFill>
                  <a:srgbClr val="000000"/>
                </a:solidFill>
                <a:uFill>
                  <a:solidFill>
                    <a:srgbClr val="FFFFFF"/>
                  </a:solidFill>
                </a:uFill>
                <a:latin typeface="Calibri"/>
              </a:rPr>
              <a:t>IWES</a:t>
            </a:r>
            <a:r>
              <a:rPr lang="en-US" sz="2000" strike="noStrike" spc="-1">
                <a:solidFill>
                  <a:srgbClr val="000000"/>
                </a:solidFill>
                <a:uFill>
                  <a:solidFill>
                    <a:srgbClr val="FFFFFF"/>
                  </a:solidFill>
                </a:uFill>
                <a:latin typeface="Calibri"/>
              </a:rPr>
              <a:t> will share information about the actual situation, barriers, challenges and potentials of probabilistic wind power forecasts in Germany. The main focus will lie on probabilistic forecasts for grid control. (1PM)</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000" b="1" strike="noStrike" spc="-1">
                <a:solidFill>
                  <a:srgbClr val="000000"/>
                </a:solidFill>
                <a:uFill>
                  <a:solidFill>
                    <a:srgbClr val="FFFFFF"/>
                  </a:solidFill>
                </a:uFill>
                <a:latin typeface="Calibri"/>
              </a:rPr>
              <a:t>DK: </a:t>
            </a:r>
            <a:r>
              <a:rPr lang="en-US" sz="2000" i="1" strike="noStrike" spc="-1">
                <a:solidFill>
                  <a:srgbClr val="000000"/>
                </a:solidFill>
                <a:uFill>
                  <a:solidFill>
                    <a:srgbClr val="FFFFFF"/>
                  </a:solidFill>
                </a:uFill>
                <a:latin typeface="Calibri"/>
              </a:rPr>
              <a:t>All Danish partners</a:t>
            </a:r>
            <a:r>
              <a:rPr lang="en-US" sz="2000" strike="noStrike" spc="-1">
                <a:solidFill>
                  <a:srgbClr val="000000"/>
                </a:solidFill>
                <a:uFill>
                  <a:solidFill>
                    <a:srgbClr val="FFFFFF"/>
                  </a:solidFill>
                </a:uFill>
                <a:latin typeface="Calibri"/>
              </a:rPr>
              <a:t> will contribute writing a report and present results within a special session at an International conference as showcase of the Danish way to best integrating public and private sector. A catalogue will be generated try to quantify how reliable forecasts are used in various business areas of the Danish power industry for decision making (</a:t>
            </a:r>
            <a:r>
              <a:rPr lang="en-US" sz="2000" i="1" strike="noStrike" spc="-1">
                <a:solidFill>
                  <a:srgbClr val="000000"/>
                </a:solidFill>
                <a:uFill>
                  <a:solidFill>
                    <a:srgbClr val="FFFFFF"/>
                  </a:solidFill>
                </a:uFill>
                <a:latin typeface="Calibri"/>
              </a:rPr>
              <a:t>ENFOR</a:t>
            </a:r>
            <a:r>
              <a:rPr lang="en-US" sz="2000" strike="noStrike" spc="-1">
                <a:solidFill>
                  <a:srgbClr val="000000"/>
                </a:solidFill>
                <a:uFill>
                  <a:solidFill>
                    <a:srgbClr val="FFFFFF"/>
                  </a:solidFill>
                </a:uFill>
                <a:latin typeface="Calibri"/>
              </a:rPr>
              <a:t> 0.75 PM, </a:t>
            </a:r>
            <a:r>
              <a:rPr lang="en-US" sz="2000" i="1" strike="noStrike" spc="-1">
                <a:solidFill>
                  <a:srgbClr val="000000"/>
                </a:solidFill>
                <a:uFill>
                  <a:solidFill>
                    <a:srgbClr val="FFFFFF"/>
                  </a:solidFill>
                </a:uFill>
                <a:latin typeface="Calibri"/>
              </a:rPr>
              <a:t>Vestas</a:t>
            </a:r>
            <a:r>
              <a:rPr lang="en-US" sz="2000" strike="noStrike" spc="-1">
                <a:solidFill>
                  <a:srgbClr val="000000"/>
                </a:solidFill>
                <a:uFill>
                  <a:solidFill>
                    <a:srgbClr val="FFFFFF"/>
                  </a:solidFill>
                </a:uFill>
                <a:latin typeface="Calibri"/>
              </a:rPr>
              <a:t> 0.5 PM, </a:t>
            </a:r>
            <a:r>
              <a:rPr lang="en-US" sz="2000" i="1" strike="noStrike" spc="-1">
                <a:solidFill>
                  <a:srgbClr val="000000"/>
                </a:solidFill>
                <a:uFill>
                  <a:solidFill>
                    <a:srgbClr val="FFFFFF"/>
                  </a:solidFill>
                </a:uFill>
                <a:latin typeface="Calibri"/>
              </a:rPr>
              <a:t>Energinet.dk</a:t>
            </a:r>
            <a:r>
              <a:rPr lang="en-US" sz="2000" strike="noStrike" spc="-1">
                <a:solidFill>
                  <a:srgbClr val="000000"/>
                </a:solidFill>
                <a:uFill>
                  <a:solidFill>
                    <a:srgbClr val="FFFFFF"/>
                  </a:solidFill>
                </a:uFill>
                <a:latin typeface="Calibri"/>
              </a:rPr>
              <a:t> 1 PM).</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000" b="1" strike="noStrike" spc="-1">
                <a:solidFill>
                  <a:srgbClr val="000000"/>
                </a:solidFill>
                <a:uFill>
                  <a:solidFill>
                    <a:srgbClr val="FFFFFF"/>
                  </a:solidFill>
                </a:uFill>
                <a:latin typeface="Calibri"/>
              </a:rPr>
              <a:t>PT: </a:t>
            </a:r>
            <a:r>
              <a:rPr lang="en-US" sz="2000" strike="noStrike" spc="-1">
                <a:solidFill>
                  <a:srgbClr val="000000"/>
                </a:solidFill>
                <a:uFill>
                  <a:solidFill>
                    <a:srgbClr val="FFFFFF"/>
                  </a:solidFill>
                </a:uFill>
                <a:latin typeface="Calibri"/>
              </a:rPr>
              <a:t>Based on the NWP outputs, </a:t>
            </a:r>
            <a:r>
              <a:rPr lang="en-US" sz="2000" i="1" strike="noStrike" spc="-1">
                <a:solidFill>
                  <a:srgbClr val="000000"/>
                </a:solidFill>
                <a:uFill>
                  <a:solidFill>
                    <a:srgbClr val="FFFFFF"/>
                  </a:solidFill>
                </a:uFill>
                <a:latin typeface="Calibri"/>
              </a:rPr>
              <a:t>LNEG</a:t>
            </a:r>
            <a:r>
              <a:rPr lang="en-US" sz="2000" strike="noStrike" spc="-1">
                <a:solidFill>
                  <a:srgbClr val="000000"/>
                </a:solidFill>
                <a:uFill>
                  <a:solidFill>
                    <a:srgbClr val="FFFFFF"/>
                  </a:solidFill>
                </a:uFill>
                <a:latin typeface="Calibri"/>
              </a:rPr>
              <a:t> pretends to apply a weather circulation classification (principal component analysis coupled with clustering techniques) to identify in a probabilistic way, periods associated with wind power ramp events (1 PM).</a:t>
            </a:r>
            <a:endParaRPr lang="en-US" sz="1800" strike="noStrike" spc="-1">
              <a:solidFill>
                <a:srgbClr val="000000"/>
              </a:solidFill>
              <a:uFill>
                <a:solidFill>
                  <a:srgbClr val="FFFFFF"/>
                </a:solidFill>
              </a:uFill>
              <a:latin typeface="Arial"/>
            </a:endParaRPr>
          </a:p>
          <a:p>
            <a:pP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D3.2</a:t>
            </a:r>
            <a:endParaRPr lang="en-US" sz="1800" strike="noStrike" spc="-1">
              <a:solidFill>
                <a:srgbClr val="000000"/>
              </a:solidFill>
              <a:uFill>
                <a:solidFill>
                  <a:srgbClr val="FFFFFF"/>
                </a:solidFill>
              </a:uFill>
              <a:latin typeface="Arial"/>
            </a:endParaRPr>
          </a:p>
        </p:txBody>
      </p:sp>
      <p:sp>
        <p:nvSpPr>
          <p:cNvPr id="235" name="CustomShape 2"/>
          <p:cNvSpPr/>
          <p:nvPr/>
        </p:nvSpPr>
        <p:spPr>
          <a:xfrm>
            <a:off x="457200" y="1600200"/>
            <a:ext cx="84574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spc="-1">
                <a:solidFill>
                  <a:srgbClr val="000000"/>
                </a:solidFill>
                <a:uFill>
                  <a:solidFill>
                    <a:srgbClr val="FFFFFF"/>
                  </a:solidFill>
                </a:uFill>
                <a:latin typeface="Calibri"/>
              </a:rPr>
              <a:t>Position paper regarding the use of probabilistic forecasts (based on tasks 3.1 and 3.2, addressed to higher level management)</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b="1" strike="noStrike" spc="-1">
                <a:solidFill>
                  <a:srgbClr val="000000"/>
                </a:solidFill>
                <a:uFill>
                  <a:solidFill>
                    <a:srgbClr val="FFFFFF"/>
                  </a:solidFill>
                </a:uFill>
                <a:latin typeface="Calibri"/>
              </a:rPr>
              <a:t>DK: </a:t>
            </a:r>
            <a:r>
              <a:rPr lang="en-US" sz="3200" i="1" strike="noStrike" spc="-1">
                <a:solidFill>
                  <a:srgbClr val="000000"/>
                </a:solidFill>
                <a:uFill>
                  <a:solidFill>
                    <a:srgbClr val="FFFFFF"/>
                  </a:solidFill>
                </a:uFill>
                <a:latin typeface="Calibri"/>
              </a:rPr>
              <a:t>WEPROG</a:t>
            </a:r>
            <a:r>
              <a:rPr lang="en-US" sz="3200" strike="noStrike" spc="-1">
                <a:solidFill>
                  <a:srgbClr val="000000"/>
                </a:solidFill>
                <a:uFill>
                  <a:solidFill>
                    <a:srgbClr val="FFFFFF"/>
                  </a:solidFill>
                </a:uFill>
                <a:latin typeface="Calibri"/>
              </a:rPr>
              <a:t> will lead the writing of a chapter regarding Danish status and future perspectives of the Danish Industry need (1.25 PM).</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b="1" strike="noStrike" spc="-1">
                <a:solidFill>
                  <a:srgbClr val="000000"/>
                </a:solidFill>
                <a:uFill>
                  <a:solidFill>
                    <a:srgbClr val="FFFFFF"/>
                  </a:solidFill>
                </a:uFill>
                <a:latin typeface="Calibri"/>
              </a:rPr>
              <a:t>PT: </a:t>
            </a:r>
            <a:r>
              <a:rPr lang="en-US" sz="3200" i="1" strike="noStrike" spc="-1">
                <a:solidFill>
                  <a:srgbClr val="000000"/>
                </a:solidFill>
                <a:uFill>
                  <a:solidFill>
                    <a:srgbClr val="FFFFFF"/>
                  </a:solidFill>
                </a:uFill>
                <a:latin typeface="Calibri"/>
              </a:rPr>
              <a:t>LNEG</a:t>
            </a:r>
            <a:r>
              <a:rPr lang="en-US" sz="3200" strike="noStrike" spc="-1">
                <a:solidFill>
                  <a:srgbClr val="000000"/>
                </a:solidFill>
                <a:uFill>
                  <a:solidFill>
                    <a:srgbClr val="FFFFFF"/>
                  </a:solidFill>
                </a:uFill>
                <a:latin typeface="Calibri"/>
              </a:rPr>
              <a:t> pretends to follow closely the work developed in these tasks providing when possible contributions based on our knowledge/experience (2 PM).</a:t>
            </a:r>
            <a:endParaRPr lang="en-US" sz="1800" strike="noStrike" spc="-1">
              <a:solidFill>
                <a:srgbClr val="000000"/>
              </a:solidFill>
              <a:uFill>
                <a:solidFill>
                  <a:srgbClr val="FFFFFF"/>
                </a:solidFill>
              </a:uFill>
              <a:latin typeface="Arial"/>
            </a:endParaRPr>
          </a:p>
          <a:p>
            <a:pP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D3.3</a:t>
            </a:r>
            <a:endParaRPr lang="en-US" sz="1800" strike="noStrike" spc="-1">
              <a:solidFill>
                <a:srgbClr val="000000"/>
              </a:solidFill>
              <a:uFill>
                <a:solidFill>
                  <a:srgbClr val="FFFFFF"/>
                </a:solidFill>
              </a:uFill>
              <a:latin typeface="Arial"/>
            </a:endParaRPr>
          </a:p>
        </p:txBody>
      </p:sp>
      <p:sp>
        <p:nvSpPr>
          <p:cNvPr id="237"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spc="-1">
                <a:solidFill>
                  <a:srgbClr val="000000"/>
                </a:solidFill>
                <a:uFill>
                  <a:solidFill>
                    <a:srgbClr val="FFFFFF"/>
                  </a:solidFill>
                </a:uFill>
                <a:latin typeface="Calibri"/>
              </a:rPr>
              <a:t>Webinars to inform users about outcomes of tasks 3.3 – 3.6</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b="1" strike="noStrike" spc="-1">
                <a:solidFill>
                  <a:srgbClr val="000000"/>
                </a:solidFill>
                <a:uFill>
                  <a:solidFill>
                    <a:srgbClr val="FFFFFF"/>
                  </a:solidFill>
                </a:uFill>
                <a:latin typeface="Calibri"/>
              </a:rPr>
              <a:t>DK: </a:t>
            </a:r>
            <a:r>
              <a:rPr lang="en-US" sz="3200" i="1" strike="noStrike" spc="-1">
                <a:solidFill>
                  <a:srgbClr val="000000"/>
                </a:solidFill>
                <a:uFill>
                  <a:solidFill>
                    <a:srgbClr val="FFFFFF"/>
                  </a:solidFill>
                </a:uFill>
                <a:latin typeface="Calibri"/>
              </a:rPr>
              <a:t>DTU Wind Energy </a:t>
            </a:r>
            <a:r>
              <a:rPr lang="en-US" sz="3200" strike="noStrike" spc="-1">
                <a:solidFill>
                  <a:srgbClr val="000000"/>
                </a:solidFill>
                <a:uFill>
                  <a:solidFill>
                    <a:srgbClr val="FFFFFF"/>
                  </a:solidFill>
                </a:uFill>
                <a:latin typeface="Calibri"/>
              </a:rPr>
              <a:t>will organise webinars regarding the IEA Task outcomes, including one in Danish language (0.5 PM).</a:t>
            </a:r>
            <a:endParaRPr lang="en-US" sz="1800" strike="noStrike" spc="-1">
              <a:solidFill>
                <a:srgbClr val="000000"/>
              </a:solidFill>
              <a:uFill>
                <a:solidFill>
                  <a:srgbClr val="FFFFFF"/>
                </a:solidFill>
              </a:uFill>
              <a:latin typeface="Arial"/>
            </a:endParaRPr>
          </a:p>
          <a:p>
            <a:pP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4000" dirty="0" smtClean="0"/>
              <a:t>AOB</a:t>
            </a:r>
            <a:endParaRPr lang="da-DK" sz="4000" dirty="0"/>
          </a:p>
        </p:txBody>
      </p:sp>
      <p:sp>
        <p:nvSpPr>
          <p:cNvPr id="3" name="Content Placeholder 2"/>
          <p:cNvSpPr>
            <a:spLocks noGrp="1"/>
          </p:cNvSpPr>
          <p:nvPr>
            <p:ph idx="4294967295"/>
          </p:nvPr>
        </p:nvSpPr>
        <p:spPr>
          <a:xfrm>
            <a:off x="457200" y="1600200"/>
            <a:ext cx="8435280" cy="4525963"/>
          </a:xfrm>
          <a:prstGeom prst="rect">
            <a:avLst/>
          </a:prstGeom>
        </p:spPr>
        <p:txBody>
          <a:bodyPr/>
          <a:lstStyle/>
          <a:p>
            <a:r>
              <a:rPr lang="da-DK" sz="3200" dirty="0" smtClean="0"/>
              <a:t>Next meetings: 22-26 January 2017, special session at AMS Seattle </a:t>
            </a:r>
            <a:r>
              <a:rPr lang="da-DK" dirty="0" smtClean="0"/>
              <a:t>(+meeting) (Abstract deadline 1 August)</a:t>
            </a:r>
          </a:p>
          <a:p>
            <a:r>
              <a:rPr lang="da-DK" sz="3200" dirty="0" smtClean="0"/>
              <a:t>EWEA Hamburg, </a:t>
            </a:r>
            <a:r>
              <a:rPr lang="da-DK" dirty="0" smtClean="0"/>
              <a:t>short meeting for the people who are there anyway</a:t>
            </a:r>
          </a:p>
          <a:p>
            <a:r>
              <a:rPr lang="da-DK" sz="3200" dirty="0" smtClean="0"/>
              <a:t>Task meetings on web platform.</a:t>
            </a:r>
          </a:p>
          <a:p>
            <a:r>
              <a:rPr lang="da-DK" sz="3200" dirty="0" smtClean="0"/>
              <a:t>Task / WP Leader meeting soon (GG Doodle).</a:t>
            </a:r>
          </a:p>
          <a:p>
            <a:r>
              <a:rPr lang="da-DK" sz="3200" dirty="0" smtClean="0"/>
              <a:t>26 June 2017, </a:t>
            </a:r>
            <a:r>
              <a:rPr lang="da-DK" sz="2800" dirty="0" smtClean="0"/>
              <a:t>Wind Power Science conf in Lyngby</a:t>
            </a:r>
            <a:endParaRPr lang="da-DK" sz="3200" dirty="0" smtClean="0"/>
          </a:p>
          <a:p>
            <a:r>
              <a:rPr lang="da-DK" sz="3200" dirty="0" smtClean="0"/>
              <a:t>Or PowerTech? </a:t>
            </a:r>
            <a:r>
              <a:rPr lang="da-DK" sz="2000" dirty="0" smtClean="0"/>
              <a:t>Manchester. Special session? June.</a:t>
            </a:r>
          </a:p>
          <a:p>
            <a:r>
              <a:rPr lang="da-DK" sz="2000" dirty="0" smtClean="0"/>
              <a:t>Or ARMINES Paris or Sophia Antipolis. Or Lyon. Or Porto.</a:t>
            </a:r>
          </a:p>
          <a:p>
            <a:endParaRPr lang="da-DK" sz="3200" dirty="0"/>
          </a:p>
          <a:p>
            <a:r>
              <a:rPr lang="da-DK" sz="3200" dirty="0" smtClean="0"/>
              <a:t>Q&amp;A?</a:t>
            </a:r>
            <a:endParaRPr lang="da-DK" sz="3200" dirty="0"/>
          </a:p>
        </p:txBody>
      </p:sp>
    </p:spTree>
    <p:extLst>
      <p:ext uri="{BB962C8B-B14F-4D97-AF65-F5344CB8AC3E}">
        <p14:creationId xmlns:p14="http://schemas.microsoft.com/office/powerpoint/2010/main" val="1445054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8"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Thank You!!</a:t>
            </a:r>
            <a:endParaRPr lang="en-US" sz="1800" strike="noStrike" spc="-1">
              <a:solidFill>
                <a:srgbClr val="000000"/>
              </a:solidFill>
              <a:uFill>
                <a:solidFill>
                  <a:srgbClr val="FFFFFF"/>
                </a:solidFill>
              </a:uFill>
              <a:latin typeface="Arial"/>
            </a:endParaRPr>
          </a:p>
        </p:txBody>
      </p:sp>
      <p:sp>
        <p:nvSpPr>
          <p:cNvPr id="239" name="CustomShape 2"/>
          <p:cNvSpPr/>
          <p:nvPr/>
        </p:nvSpPr>
        <p:spPr>
          <a:xfrm>
            <a:off x="152280" y="1523880"/>
            <a:ext cx="8609760" cy="52570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90000"/>
              </a:lnSpc>
            </a:pPr>
            <a:r>
              <a:rPr lang="en-US" sz="2400" strike="noStrike" spc="-1">
                <a:solidFill>
                  <a:srgbClr val="000000"/>
                </a:solidFill>
                <a:uFill>
                  <a:solidFill>
                    <a:srgbClr val="FFFFFF"/>
                  </a:solidFill>
                </a:uFill>
                <a:latin typeface="Calibri"/>
              </a:rPr>
              <a:t>Gregor Giebel</a:t>
            </a:r>
            <a:endParaRPr lang="en-US" sz="1800" strike="noStrike" spc="-1">
              <a:solidFill>
                <a:srgbClr val="000000"/>
              </a:solidFill>
              <a:uFill>
                <a:solidFill>
                  <a:srgbClr val="FFFFFF"/>
                </a:solidFill>
              </a:uFill>
              <a:latin typeface="Arial"/>
            </a:endParaRPr>
          </a:p>
          <a:p>
            <a:pPr marL="343080" indent="-342360">
              <a:lnSpc>
                <a:spcPct val="90000"/>
              </a:lnSpc>
            </a:pPr>
            <a:r>
              <a:rPr lang="en-US" sz="2400" strike="noStrike" spc="-1">
                <a:solidFill>
                  <a:srgbClr val="000000"/>
                </a:solidFill>
                <a:uFill>
                  <a:solidFill>
                    <a:srgbClr val="FFFFFF"/>
                  </a:solidFill>
                </a:uFill>
                <a:latin typeface="Calibri"/>
              </a:rPr>
              <a:t>DTU Wind Energy, Frederiksborgvej 399, DK-4000 Risø</a:t>
            </a:r>
            <a:endParaRPr lang="en-US" sz="1800" strike="noStrike" spc="-1">
              <a:solidFill>
                <a:srgbClr val="000000"/>
              </a:solidFill>
              <a:uFill>
                <a:solidFill>
                  <a:srgbClr val="FFFFFF"/>
                </a:solidFill>
              </a:uFill>
              <a:latin typeface="Arial"/>
            </a:endParaRPr>
          </a:p>
          <a:p>
            <a:pPr marL="343080" indent="-342360">
              <a:lnSpc>
                <a:spcPct val="90000"/>
              </a:lnSpc>
            </a:pPr>
            <a:r>
              <a:rPr lang="en-US" sz="2400" u="sng" strike="noStrike" spc="-1">
                <a:solidFill>
                  <a:srgbClr val="0000FF"/>
                </a:solidFill>
                <a:uFill>
                  <a:solidFill>
                    <a:srgbClr val="FFFFFF"/>
                  </a:solidFill>
                </a:uFill>
                <a:latin typeface="Calibri"/>
                <a:hlinkClick r:id="rId2"/>
              </a:rPr>
              <a:t>grgi@dtu.dk</a:t>
            </a:r>
            <a:endParaRPr lang="en-US" sz="1800" strike="noStrike" spc="-1">
              <a:solidFill>
                <a:srgbClr val="000000"/>
              </a:solidFill>
              <a:uFill>
                <a:solidFill>
                  <a:srgbClr val="FFFFFF"/>
                </a:solidFill>
              </a:uFill>
              <a:latin typeface="Arial"/>
            </a:endParaRPr>
          </a:p>
          <a:p>
            <a:pPr marL="343080" indent="-342360">
              <a:lnSpc>
                <a:spcPct val="90000"/>
              </a:lnSpc>
            </a:pPr>
            <a:r>
              <a:rPr lang="en-US" sz="2400" strike="noStrike" spc="-1">
                <a:solidFill>
                  <a:srgbClr val="000000"/>
                </a:solidFill>
                <a:uFill>
                  <a:solidFill>
                    <a:srgbClr val="FFFFFF"/>
                  </a:solidFill>
                </a:uFill>
                <a:latin typeface="Calibri"/>
              </a:rPr>
              <a:t>Cell: +45 4056 5095</a:t>
            </a:r>
            <a:endParaRPr lang="en-US" sz="1800" strike="noStrike" spc="-1">
              <a:solidFill>
                <a:srgbClr val="000000"/>
              </a:solidFill>
              <a:uFill>
                <a:solidFill>
                  <a:srgbClr val="FFFFFF"/>
                </a:solidFill>
              </a:uFill>
              <a:latin typeface="Arial"/>
            </a:endParaRPr>
          </a:p>
          <a:p>
            <a:pPr marL="343080" indent="-342360">
              <a:lnSpc>
                <a:spcPct val="90000"/>
              </a:lnSpc>
            </a:pPr>
            <a:r>
              <a:rPr lang="en-US" sz="2400" strike="noStrike" spc="-1">
                <a:solidFill>
                  <a:srgbClr val="000000"/>
                </a:solidFill>
                <a:uFill>
                  <a:solidFill>
                    <a:srgbClr val="FFFFFF"/>
                  </a:solidFill>
                </a:uFill>
                <a:latin typeface="Calibri"/>
              </a:rPr>
              <a:t>The IEA Wind agreement, also known as the Implementing Agreement for Co-operation in the Research, Development, and Deployment of Wind Energy Systems, functions within a framework created by the International Energy Agency (IEA). Views, findings, and publications of IEA Wind do not necessarily represent the views or policies of the IEA Secretariat or of all its individual member countries.</a:t>
            </a:r>
            <a:endParaRPr lang="en-US" sz="1800" strike="noStrike" spc="-1">
              <a:solidFill>
                <a:srgbClr val="000000"/>
              </a:solidFill>
              <a:uFill>
                <a:solidFill>
                  <a:srgbClr val="FFFFFF"/>
                </a:solidFill>
              </a:uFill>
              <a:latin typeface="Arial"/>
            </a:endParaRPr>
          </a:p>
        </p:txBody>
      </p:sp>
      <p:pic>
        <p:nvPicPr>
          <p:cNvPr id="240" name="Picture 1"/>
          <p:cNvPicPr/>
          <p:nvPr/>
        </p:nvPicPr>
        <p:blipFill>
          <a:blip r:embed="rId3"/>
          <a:stretch/>
        </p:blipFill>
        <p:spPr>
          <a:xfrm>
            <a:off x="7044480" y="533520"/>
            <a:ext cx="1870200" cy="2590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Website	&amp; </a:t>
            </a:r>
            <a:r>
              <a:rPr lang="en-GB" dirty="0" err="1" smtClean="0"/>
              <a:t>Sharepoint</a:t>
            </a:r>
            <a:endParaRPr lang="en-GB" dirty="0"/>
          </a:p>
        </p:txBody>
      </p:sp>
      <p:sp>
        <p:nvSpPr>
          <p:cNvPr id="3" name="Text Placeholder 2"/>
          <p:cNvSpPr>
            <a:spLocks noGrp="1"/>
          </p:cNvSpPr>
          <p:nvPr>
            <p:ph type="body"/>
          </p:nvPr>
        </p:nvSpPr>
        <p:spPr/>
        <p:txBody>
          <a:bodyPr/>
          <a:lstStyle/>
          <a:p>
            <a:endParaRPr lang="en-GB"/>
          </a:p>
        </p:txBody>
      </p:sp>
    </p:spTree>
    <p:extLst>
      <p:ext uri="{BB962C8B-B14F-4D97-AF65-F5344CB8AC3E}">
        <p14:creationId xmlns:p14="http://schemas.microsoft.com/office/powerpoint/2010/main" val="2600060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Short-Term Prediction Overview</a:t>
            </a:r>
            <a:endParaRPr lang="en-US" sz="1800" strike="noStrike" spc="-1">
              <a:solidFill>
                <a:srgbClr val="000000"/>
              </a:solidFill>
              <a:uFill>
                <a:solidFill>
                  <a:srgbClr val="FFFFFF"/>
                </a:solidFill>
              </a:uFill>
              <a:latin typeface="Arial"/>
            </a:endParaRPr>
          </a:p>
        </p:txBody>
      </p:sp>
      <p:pic>
        <p:nvPicPr>
          <p:cNvPr id="52" name="Picture 4"/>
          <p:cNvPicPr/>
          <p:nvPr/>
        </p:nvPicPr>
        <p:blipFill>
          <a:blip r:embed="rId3"/>
          <a:srcRect l="23134" t="12021" r="22129" b="49270"/>
          <a:stretch/>
        </p:blipFill>
        <p:spPr>
          <a:xfrm>
            <a:off x="565200" y="3835440"/>
            <a:ext cx="1855080" cy="1947240"/>
          </a:xfrm>
          <a:prstGeom prst="rect">
            <a:avLst/>
          </a:prstGeom>
          <a:ln>
            <a:noFill/>
          </a:ln>
        </p:spPr>
      </p:pic>
      <p:sp>
        <p:nvSpPr>
          <p:cNvPr id="53" name="CustomShape 2"/>
          <p:cNvSpPr/>
          <p:nvPr/>
        </p:nvSpPr>
        <p:spPr>
          <a:xfrm>
            <a:off x="756720" y="5913720"/>
            <a:ext cx="227160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200" strike="noStrike" spc="-1">
                <a:solidFill>
                  <a:srgbClr val="003399"/>
                </a:solidFill>
                <a:uFill>
                  <a:solidFill>
                    <a:srgbClr val="FFFFFF"/>
                  </a:solidFill>
                </a:uFill>
                <a:latin typeface="Arial Black"/>
                <a:ea typeface="DejaVu Sans"/>
              </a:rPr>
              <a:t>Numerical Weather Prediction</a:t>
            </a:r>
            <a:endParaRPr lang="en-US" sz="1800" strike="noStrike" spc="-1">
              <a:solidFill>
                <a:srgbClr val="000000"/>
              </a:solidFill>
              <a:uFill>
                <a:solidFill>
                  <a:srgbClr val="FFFFFF"/>
                </a:solidFill>
              </a:uFill>
              <a:latin typeface="Arial"/>
            </a:endParaRPr>
          </a:p>
        </p:txBody>
      </p:sp>
      <p:sp>
        <p:nvSpPr>
          <p:cNvPr id="54" name="CustomShape 3"/>
          <p:cNvSpPr/>
          <p:nvPr/>
        </p:nvSpPr>
        <p:spPr>
          <a:xfrm>
            <a:off x="4361040" y="4664160"/>
            <a:ext cx="1902600" cy="750240"/>
          </a:xfrm>
          <a:prstGeom prst="flowChartAlternateProcess">
            <a:avLst/>
          </a:prstGeom>
          <a:noFill/>
          <a:ln>
            <a:noFill/>
          </a:ln>
        </p:spPr>
        <p:style>
          <a:lnRef idx="0">
            <a:scrgbClr r="0" g="0" b="0"/>
          </a:lnRef>
          <a:fillRef idx="0">
            <a:scrgbClr r="0" g="0" b="0"/>
          </a:fillRef>
          <a:effectRef idx="0">
            <a:scrgbClr r="0" g="0" b="0"/>
          </a:effectRef>
          <a:fontRef idx="minor"/>
        </p:style>
      </p:sp>
      <p:sp>
        <p:nvSpPr>
          <p:cNvPr id="55" name="CustomShape 4"/>
          <p:cNvSpPr/>
          <p:nvPr/>
        </p:nvSpPr>
        <p:spPr>
          <a:xfrm>
            <a:off x="4092120" y="5913720"/>
            <a:ext cx="127800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200" strike="noStrike" spc="-1">
                <a:solidFill>
                  <a:srgbClr val="003399"/>
                </a:solidFill>
                <a:uFill>
                  <a:solidFill>
                    <a:srgbClr val="FFFFFF"/>
                  </a:solidFill>
                </a:uFill>
                <a:latin typeface="Arial Black"/>
                <a:ea typeface="DejaVu Sans"/>
              </a:rPr>
              <a:t>Prediction model</a:t>
            </a:r>
            <a:endParaRPr lang="en-US" sz="1800" strike="noStrike" spc="-1">
              <a:solidFill>
                <a:srgbClr val="000000"/>
              </a:solidFill>
              <a:uFill>
                <a:solidFill>
                  <a:srgbClr val="FFFFFF"/>
                </a:solidFill>
              </a:uFill>
              <a:latin typeface="Arial"/>
            </a:endParaRPr>
          </a:p>
        </p:txBody>
      </p:sp>
      <p:sp>
        <p:nvSpPr>
          <p:cNvPr id="56" name="CustomShape 5"/>
          <p:cNvSpPr/>
          <p:nvPr/>
        </p:nvSpPr>
        <p:spPr>
          <a:xfrm flipV="1">
            <a:off x="2421000" y="4494960"/>
            <a:ext cx="1159920" cy="313560"/>
          </a:xfrm>
          <a:prstGeom prst="curvedConnector3">
            <a:avLst>
              <a:gd name="adj1" fmla="val 49931"/>
            </a:avLst>
          </a:prstGeom>
          <a:noFill/>
          <a:ln w="19080">
            <a:solidFill>
              <a:srgbClr val="003399"/>
            </a:solidFill>
            <a:round/>
            <a:tailEnd type="triangle" w="med" len="med"/>
          </a:ln>
        </p:spPr>
        <p:style>
          <a:lnRef idx="0">
            <a:scrgbClr r="0" g="0" b="0"/>
          </a:lnRef>
          <a:fillRef idx="0">
            <a:scrgbClr r="0" g="0" b="0"/>
          </a:fillRef>
          <a:effectRef idx="0">
            <a:scrgbClr r="0" g="0" b="0"/>
          </a:effectRef>
          <a:fontRef idx="minor"/>
        </p:style>
      </p:sp>
      <p:sp>
        <p:nvSpPr>
          <p:cNvPr id="57" name="CustomShape 6"/>
          <p:cNvSpPr/>
          <p:nvPr/>
        </p:nvSpPr>
        <p:spPr>
          <a:xfrm rot="10800000" flipV="1">
            <a:off x="8571960" y="4318200"/>
            <a:ext cx="1380240" cy="845280"/>
          </a:xfrm>
          <a:prstGeom prst="curvedConnector3">
            <a:avLst>
              <a:gd name="adj1" fmla="val 50000"/>
            </a:avLst>
          </a:prstGeom>
          <a:noFill/>
          <a:ln w="19080">
            <a:solidFill>
              <a:srgbClr val="003399"/>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58" name="CustomShape 7"/>
          <p:cNvSpPr/>
          <p:nvPr/>
        </p:nvSpPr>
        <p:spPr>
          <a:xfrm>
            <a:off x="2054160" y="2887560"/>
            <a:ext cx="1526400" cy="1607400"/>
          </a:xfrm>
          <a:prstGeom prst="curvedConnector3">
            <a:avLst>
              <a:gd name="adj1" fmla="val 50000"/>
            </a:avLst>
          </a:prstGeom>
          <a:noFill/>
          <a:ln w="19080">
            <a:solidFill>
              <a:srgbClr val="003399"/>
            </a:solidFill>
            <a:round/>
            <a:tailEnd type="triangle" w="med" len="med"/>
          </a:ln>
        </p:spPr>
        <p:style>
          <a:lnRef idx="0">
            <a:scrgbClr r="0" g="0" b="0"/>
          </a:lnRef>
          <a:fillRef idx="0">
            <a:scrgbClr r="0" g="0" b="0"/>
          </a:fillRef>
          <a:effectRef idx="0">
            <a:scrgbClr r="0" g="0" b="0"/>
          </a:effectRef>
          <a:fontRef idx="minor"/>
        </p:style>
      </p:sp>
      <p:sp>
        <p:nvSpPr>
          <p:cNvPr id="59" name="Line 8"/>
          <p:cNvSpPr/>
          <p:nvPr/>
        </p:nvSpPr>
        <p:spPr>
          <a:xfrm flipH="1" flipV="1">
            <a:off x="1077480" y="2405160"/>
            <a:ext cx="720" cy="643680"/>
          </a:xfrm>
          <a:prstGeom prst="line">
            <a:avLst/>
          </a:prstGeom>
          <a:ln w="44280">
            <a:solidFill>
              <a:srgbClr val="000066"/>
            </a:solidFill>
            <a:round/>
          </a:ln>
        </p:spPr>
        <p:style>
          <a:lnRef idx="0">
            <a:scrgbClr r="0" g="0" b="0"/>
          </a:lnRef>
          <a:fillRef idx="0">
            <a:scrgbClr r="0" g="0" b="0"/>
          </a:fillRef>
          <a:effectRef idx="0">
            <a:scrgbClr r="0" g="0" b="0"/>
          </a:effectRef>
          <a:fontRef idx="minor"/>
        </p:style>
      </p:sp>
      <p:sp>
        <p:nvSpPr>
          <p:cNvPr id="60" name="CustomShape 9"/>
          <p:cNvSpPr/>
          <p:nvPr/>
        </p:nvSpPr>
        <p:spPr>
          <a:xfrm rot="4749000">
            <a:off x="1047960" y="2352600"/>
            <a:ext cx="61200" cy="59760"/>
          </a:xfrm>
          <a:prstGeom prst="ellipse">
            <a:avLst/>
          </a:prstGeom>
          <a:noFill/>
          <a:ln w="31680">
            <a:solidFill>
              <a:srgbClr val="000066"/>
            </a:solidFill>
            <a:round/>
          </a:ln>
        </p:spPr>
        <p:style>
          <a:lnRef idx="0">
            <a:scrgbClr r="0" g="0" b="0"/>
          </a:lnRef>
          <a:fillRef idx="0">
            <a:scrgbClr r="0" g="0" b="0"/>
          </a:fillRef>
          <a:effectRef idx="0">
            <a:scrgbClr r="0" g="0" b="0"/>
          </a:effectRef>
          <a:fontRef idx="minor"/>
        </p:style>
      </p:sp>
      <p:sp>
        <p:nvSpPr>
          <p:cNvPr id="61" name="CustomShape 10"/>
          <p:cNvSpPr/>
          <p:nvPr/>
        </p:nvSpPr>
        <p:spPr>
          <a:xfrm rot="4749000">
            <a:off x="1177920" y="2279160"/>
            <a:ext cx="191520" cy="32940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62" name="CustomShape 11"/>
          <p:cNvSpPr/>
          <p:nvPr/>
        </p:nvSpPr>
        <p:spPr>
          <a:xfrm rot="11949000">
            <a:off x="842760" y="235476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63" name="CustomShape 12"/>
          <p:cNvSpPr/>
          <p:nvPr/>
        </p:nvSpPr>
        <p:spPr>
          <a:xfrm rot="19149000">
            <a:off x="931320" y="201132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64" name="Line 13"/>
          <p:cNvSpPr/>
          <p:nvPr/>
        </p:nvSpPr>
        <p:spPr>
          <a:xfrm flipV="1">
            <a:off x="1279080" y="2622960"/>
            <a:ext cx="360" cy="611640"/>
          </a:xfrm>
          <a:prstGeom prst="line">
            <a:avLst/>
          </a:prstGeom>
          <a:ln w="44280">
            <a:solidFill>
              <a:srgbClr val="000066"/>
            </a:solidFill>
            <a:round/>
          </a:ln>
        </p:spPr>
        <p:style>
          <a:lnRef idx="0">
            <a:scrgbClr r="0" g="0" b="0"/>
          </a:lnRef>
          <a:fillRef idx="0">
            <a:scrgbClr r="0" g="0" b="0"/>
          </a:fillRef>
          <a:effectRef idx="0">
            <a:scrgbClr r="0" g="0" b="0"/>
          </a:effectRef>
          <a:fontRef idx="minor"/>
        </p:style>
      </p:sp>
      <p:sp>
        <p:nvSpPr>
          <p:cNvPr id="65" name="CustomShape 14"/>
          <p:cNvSpPr/>
          <p:nvPr/>
        </p:nvSpPr>
        <p:spPr>
          <a:xfrm rot="6573600">
            <a:off x="1240560" y="2547720"/>
            <a:ext cx="81720" cy="80280"/>
          </a:xfrm>
          <a:prstGeom prst="ellipse">
            <a:avLst/>
          </a:prstGeom>
          <a:noFill/>
          <a:ln w="9360">
            <a:solidFill>
              <a:srgbClr val="000066"/>
            </a:solidFill>
            <a:round/>
          </a:ln>
        </p:spPr>
        <p:style>
          <a:lnRef idx="0">
            <a:scrgbClr r="0" g="0" b="0"/>
          </a:lnRef>
          <a:fillRef idx="0">
            <a:scrgbClr r="0" g="0" b="0"/>
          </a:fillRef>
          <a:effectRef idx="0">
            <a:scrgbClr r="0" g="0" b="0"/>
          </a:effectRef>
          <a:fontRef idx="minor"/>
        </p:style>
      </p:sp>
      <p:sp>
        <p:nvSpPr>
          <p:cNvPr id="66" name="CustomShape 15"/>
          <p:cNvSpPr/>
          <p:nvPr/>
        </p:nvSpPr>
        <p:spPr>
          <a:xfrm rot="6573600">
            <a:off x="1249920" y="2563920"/>
            <a:ext cx="61200" cy="59760"/>
          </a:xfrm>
          <a:prstGeom prst="ellipse">
            <a:avLst/>
          </a:prstGeom>
          <a:noFill/>
          <a:ln w="31680">
            <a:solidFill>
              <a:srgbClr val="000066"/>
            </a:solidFill>
            <a:round/>
          </a:ln>
        </p:spPr>
        <p:style>
          <a:lnRef idx="0">
            <a:scrgbClr r="0" g="0" b="0"/>
          </a:lnRef>
          <a:fillRef idx="0">
            <a:scrgbClr r="0" g="0" b="0"/>
          </a:fillRef>
          <a:effectRef idx="0">
            <a:scrgbClr r="0" g="0" b="0"/>
          </a:effectRef>
          <a:fontRef idx="minor"/>
        </p:style>
      </p:sp>
      <p:sp>
        <p:nvSpPr>
          <p:cNvPr id="67" name="CustomShape 16"/>
          <p:cNvSpPr/>
          <p:nvPr/>
        </p:nvSpPr>
        <p:spPr>
          <a:xfrm rot="6573600">
            <a:off x="1320840" y="2580840"/>
            <a:ext cx="191520" cy="32940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68" name="CustomShape 17"/>
          <p:cNvSpPr/>
          <p:nvPr/>
        </p:nvSpPr>
        <p:spPr>
          <a:xfrm rot="13773600">
            <a:off x="992160" y="247500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69" name="CustomShape 18"/>
          <p:cNvSpPr/>
          <p:nvPr/>
        </p:nvSpPr>
        <p:spPr>
          <a:xfrm rot="20973600">
            <a:off x="1242720" y="222336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70" name="Line 19"/>
          <p:cNvSpPr/>
          <p:nvPr/>
        </p:nvSpPr>
        <p:spPr>
          <a:xfrm flipH="1" flipV="1">
            <a:off x="1630080" y="2147400"/>
            <a:ext cx="1800" cy="612000"/>
          </a:xfrm>
          <a:prstGeom prst="line">
            <a:avLst/>
          </a:prstGeom>
          <a:ln w="44280">
            <a:solidFill>
              <a:srgbClr val="000066"/>
            </a:solidFill>
            <a:round/>
          </a:ln>
        </p:spPr>
        <p:style>
          <a:lnRef idx="0">
            <a:scrgbClr r="0" g="0" b="0"/>
          </a:lnRef>
          <a:fillRef idx="0">
            <a:scrgbClr r="0" g="0" b="0"/>
          </a:fillRef>
          <a:effectRef idx="0">
            <a:scrgbClr r="0" g="0" b="0"/>
          </a:effectRef>
          <a:fontRef idx="minor"/>
        </p:style>
      </p:sp>
      <p:sp>
        <p:nvSpPr>
          <p:cNvPr id="71" name="CustomShape 20"/>
          <p:cNvSpPr/>
          <p:nvPr/>
        </p:nvSpPr>
        <p:spPr>
          <a:xfrm rot="5150400">
            <a:off x="1597320" y="2098080"/>
            <a:ext cx="61200" cy="59760"/>
          </a:xfrm>
          <a:prstGeom prst="ellipse">
            <a:avLst/>
          </a:prstGeom>
          <a:noFill/>
          <a:ln w="31680">
            <a:solidFill>
              <a:srgbClr val="000066"/>
            </a:solidFill>
            <a:round/>
          </a:ln>
        </p:spPr>
        <p:style>
          <a:lnRef idx="0">
            <a:scrgbClr r="0" g="0" b="0"/>
          </a:lnRef>
          <a:fillRef idx="0">
            <a:scrgbClr r="0" g="0" b="0"/>
          </a:fillRef>
          <a:effectRef idx="0">
            <a:scrgbClr r="0" g="0" b="0"/>
          </a:effectRef>
          <a:fontRef idx="minor"/>
        </p:style>
      </p:sp>
      <p:sp>
        <p:nvSpPr>
          <p:cNvPr id="72" name="CustomShape 21"/>
          <p:cNvSpPr/>
          <p:nvPr/>
        </p:nvSpPr>
        <p:spPr>
          <a:xfrm rot="5150400">
            <a:off x="1720080" y="2049120"/>
            <a:ext cx="191520" cy="32940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73" name="CustomShape 22"/>
          <p:cNvSpPr/>
          <p:nvPr/>
        </p:nvSpPr>
        <p:spPr>
          <a:xfrm rot="12350400">
            <a:off x="1376280" y="208476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74" name="CustomShape 23"/>
          <p:cNvSpPr/>
          <p:nvPr/>
        </p:nvSpPr>
        <p:spPr>
          <a:xfrm rot="19551000">
            <a:off x="1504440" y="175248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75" name="CustomShape 24"/>
          <p:cNvSpPr/>
          <p:nvPr/>
        </p:nvSpPr>
        <p:spPr>
          <a:xfrm>
            <a:off x="721080" y="3368160"/>
            <a:ext cx="106308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1200" strike="noStrike" spc="-1">
                <a:solidFill>
                  <a:srgbClr val="003399"/>
                </a:solidFill>
                <a:uFill>
                  <a:solidFill>
                    <a:srgbClr val="FFFFFF"/>
                  </a:solidFill>
                </a:uFill>
                <a:latin typeface="Arial Black"/>
                <a:ea typeface="DejaVu Sans"/>
              </a:rPr>
              <a:t>Online data</a:t>
            </a:r>
            <a:endParaRPr lang="en-US" sz="1800" strike="noStrike" spc="-1">
              <a:solidFill>
                <a:srgbClr val="000000"/>
              </a:solidFill>
              <a:uFill>
                <a:solidFill>
                  <a:srgbClr val="FFFFFF"/>
                </a:solidFill>
              </a:uFill>
              <a:latin typeface="Arial"/>
            </a:endParaRPr>
          </a:p>
        </p:txBody>
      </p:sp>
      <p:pic>
        <p:nvPicPr>
          <p:cNvPr id="76" name="Picture 35"/>
          <p:cNvPicPr/>
          <p:nvPr/>
        </p:nvPicPr>
        <p:blipFill>
          <a:blip r:embed="rId4"/>
          <a:stretch/>
        </p:blipFill>
        <p:spPr>
          <a:xfrm>
            <a:off x="3581280" y="3122640"/>
            <a:ext cx="2882160" cy="2743920"/>
          </a:xfrm>
          <a:prstGeom prst="rect">
            <a:avLst/>
          </a:prstGeom>
          <a:ln>
            <a:noFill/>
          </a:ln>
        </p:spPr>
      </p:pic>
      <p:pic>
        <p:nvPicPr>
          <p:cNvPr id="77" name="Picture 36"/>
          <p:cNvPicPr/>
          <p:nvPr/>
        </p:nvPicPr>
        <p:blipFill>
          <a:blip r:embed="rId5"/>
          <a:stretch/>
        </p:blipFill>
        <p:spPr>
          <a:xfrm>
            <a:off x="7162920" y="2362320"/>
            <a:ext cx="1980360" cy="1064520"/>
          </a:xfrm>
          <a:prstGeom prst="rect">
            <a:avLst/>
          </a:prstGeom>
          <a:ln>
            <a:noFill/>
          </a:ln>
        </p:spPr>
      </p:pic>
      <p:sp>
        <p:nvSpPr>
          <p:cNvPr id="78" name="CustomShape 25"/>
          <p:cNvSpPr/>
          <p:nvPr/>
        </p:nvSpPr>
        <p:spPr>
          <a:xfrm>
            <a:off x="4426200" y="1517040"/>
            <a:ext cx="1306800" cy="54792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200" strike="noStrike" spc="-1">
                <a:solidFill>
                  <a:srgbClr val="003399"/>
                </a:solidFill>
                <a:uFill>
                  <a:solidFill>
                    <a:srgbClr val="FFFFFF"/>
                  </a:solidFill>
                </a:uFill>
                <a:latin typeface="Arial Black"/>
                <a:ea typeface="DejaVu Sans"/>
              </a:rPr>
              <a:t>Orography</a:t>
            </a:r>
            <a:endParaRPr lang="en-US" sz="1800" strike="noStrike" spc="-1">
              <a:solidFill>
                <a:srgbClr val="000000"/>
              </a:solidFill>
              <a:uFill>
                <a:solidFill>
                  <a:srgbClr val="FFFFFF"/>
                </a:solidFill>
              </a:uFill>
              <a:latin typeface="Arial"/>
            </a:endParaRPr>
          </a:p>
          <a:p>
            <a:pPr>
              <a:lnSpc>
                <a:spcPct val="100000"/>
              </a:lnSpc>
            </a:pPr>
            <a:r>
              <a:rPr lang="en-US" sz="1200" strike="noStrike" spc="-1">
                <a:solidFill>
                  <a:srgbClr val="003399"/>
                </a:solidFill>
                <a:uFill>
                  <a:solidFill>
                    <a:srgbClr val="FFFFFF"/>
                  </a:solidFill>
                </a:uFill>
                <a:latin typeface="Arial Black"/>
                <a:ea typeface="DejaVu Sans"/>
              </a:rPr>
              <a:t>Roughness</a:t>
            </a:r>
            <a:endParaRPr lang="en-US" sz="1800" strike="noStrike" spc="-1">
              <a:solidFill>
                <a:srgbClr val="000000"/>
              </a:solidFill>
              <a:uFill>
                <a:solidFill>
                  <a:srgbClr val="FFFFFF"/>
                </a:solidFill>
              </a:uFill>
              <a:latin typeface="Arial"/>
            </a:endParaRPr>
          </a:p>
          <a:p>
            <a:pPr>
              <a:lnSpc>
                <a:spcPct val="100000"/>
              </a:lnSpc>
            </a:pPr>
            <a:r>
              <a:rPr lang="en-US" sz="1200" strike="noStrike" spc="-1">
                <a:solidFill>
                  <a:srgbClr val="003399"/>
                </a:solidFill>
                <a:uFill>
                  <a:solidFill>
                    <a:srgbClr val="FFFFFF"/>
                  </a:solidFill>
                </a:uFill>
                <a:latin typeface="Arial Black"/>
                <a:ea typeface="DejaVu Sans"/>
              </a:rPr>
              <a:t>Wind farm layout</a:t>
            </a:r>
            <a:endParaRPr lang="en-US" sz="1800" strike="noStrike" spc="-1">
              <a:solidFill>
                <a:srgbClr val="000000"/>
              </a:solidFill>
              <a:uFill>
                <a:solidFill>
                  <a:srgbClr val="FFFFFF"/>
                </a:solidFill>
              </a:uFill>
              <a:latin typeface="Arial"/>
            </a:endParaRPr>
          </a:p>
        </p:txBody>
      </p:sp>
      <p:sp>
        <p:nvSpPr>
          <p:cNvPr id="79" name="CustomShape 26"/>
          <p:cNvSpPr/>
          <p:nvPr/>
        </p:nvSpPr>
        <p:spPr>
          <a:xfrm rot="5400000">
            <a:off x="4524840" y="2566800"/>
            <a:ext cx="1053360" cy="56520"/>
          </a:xfrm>
          <a:prstGeom prst="curvedConnector3">
            <a:avLst>
              <a:gd name="adj1" fmla="val 50000"/>
            </a:avLst>
          </a:prstGeom>
          <a:noFill/>
          <a:ln w="19080">
            <a:solidFill>
              <a:srgbClr val="003399"/>
            </a:solidFill>
            <a:round/>
            <a:tailEnd type="triangle" w="med" len="med"/>
          </a:ln>
        </p:spPr>
        <p:style>
          <a:lnRef idx="0">
            <a:scrgbClr r="0" g="0" b="0"/>
          </a:lnRef>
          <a:fillRef idx="0">
            <a:scrgbClr r="0" g="0" b="0"/>
          </a:fillRef>
          <a:effectRef idx="0">
            <a:scrgbClr r="0" g="0" b="0"/>
          </a:effectRef>
          <a:fontRef idx="minor"/>
        </p:style>
      </p:sp>
      <p:pic>
        <p:nvPicPr>
          <p:cNvPr id="80" name="Picture 39"/>
          <p:cNvPicPr/>
          <p:nvPr/>
        </p:nvPicPr>
        <p:blipFill>
          <a:blip r:embed="rId6"/>
          <a:srcRect b="37978"/>
          <a:stretch/>
        </p:blipFill>
        <p:spPr>
          <a:xfrm>
            <a:off x="2828880" y="1444680"/>
            <a:ext cx="1437480" cy="1374120"/>
          </a:xfrm>
          <a:prstGeom prst="rect">
            <a:avLst/>
          </a:prstGeom>
          <a:ln>
            <a:noFill/>
          </a:ln>
        </p:spPr>
      </p:pic>
      <p:sp>
        <p:nvSpPr>
          <p:cNvPr id="81" name="CustomShape 27"/>
          <p:cNvSpPr/>
          <p:nvPr/>
        </p:nvSpPr>
        <p:spPr>
          <a:xfrm>
            <a:off x="7957080" y="3549240"/>
            <a:ext cx="66960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200" strike="noStrike" spc="-1">
                <a:solidFill>
                  <a:srgbClr val="003399"/>
                </a:solidFill>
                <a:uFill>
                  <a:solidFill>
                    <a:srgbClr val="FFFFFF"/>
                  </a:solidFill>
                </a:uFill>
                <a:latin typeface="Arial Black"/>
                <a:ea typeface="DejaVu Sans"/>
              </a:rPr>
              <a:t>End user</a:t>
            </a:r>
            <a:endParaRPr lang="en-US" sz="1800" strike="noStrike" spc="-1">
              <a:solidFill>
                <a:srgbClr val="000000"/>
              </a:solidFill>
              <a:uFill>
                <a:solidFill>
                  <a:srgbClr val="FFFFFF"/>
                </a:solidFill>
              </a:uFill>
              <a:latin typeface="Arial"/>
            </a:endParaRPr>
          </a:p>
        </p:txBody>
      </p:sp>
      <p:pic>
        <p:nvPicPr>
          <p:cNvPr id="82" name="Picture 7"/>
          <p:cNvPicPr/>
          <p:nvPr/>
        </p:nvPicPr>
        <p:blipFill>
          <a:blip r:embed="rId7"/>
          <a:stretch/>
        </p:blipFill>
        <p:spPr>
          <a:xfrm>
            <a:off x="6884640" y="3886200"/>
            <a:ext cx="2258640" cy="1152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Improvements in NWPs</a:t>
            </a:r>
            <a:endParaRPr lang="en-US" sz="1800" strike="noStrike" spc="-1">
              <a:solidFill>
                <a:srgbClr val="000000"/>
              </a:solidFill>
              <a:uFill>
                <a:solidFill>
                  <a:srgbClr val="FFFFFF"/>
                </a:solidFill>
              </a:uFill>
              <a:latin typeface="Arial"/>
            </a:endParaRPr>
          </a:p>
        </p:txBody>
      </p:sp>
      <p:pic>
        <p:nvPicPr>
          <p:cNvPr id="84" name="Picture 4"/>
          <p:cNvPicPr/>
          <p:nvPr/>
        </p:nvPicPr>
        <p:blipFill>
          <a:blip r:embed="rId3"/>
          <a:srcRect l="23134" t="12021" r="22129" b="49270"/>
          <a:stretch/>
        </p:blipFill>
        <p:spPr>
          <a:xfrm>
            <a:off x="565200" y="3835440"/>
            <a:ext cx="1855080" cy="1947240"/>
          </a:xfrm>
          <a:prstGeom prst="rect">
            <a:avLst/>
          </a:prstGeom>
          <a:ln>
            <a:noFill/>
          </a:ln>
        </p:spPr>
      </p:pic>
      <p:sp>
        <p:nvSpPr>
          <p:cNvPr id="85" name="CustomShape 2"/>
          <p:cNvSpPr/>
          <p:nvPr/>
        </p:nvSpPr>
        <p:spPr>
          <a:xfrm>
            <a:off x="756720" y="5913720"/>
            <a:ext cx="227160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200" strike="noStrike" spc="-1">
                <a:solidFill>
                  <a:srgbClr val="003399"/>
                </a:solidFill>
                <a:uFill>
                  <a:solidFill>
                    <a:srgbClr val="FFFFFF"/>
                  </a:solidFill>
                </a:uFill>
                <a:latin typeface="Arial Black"/>
                <a:ea typeface="DejaVu Sans"/>
              </a:rPr>
              <a:t>Numerical Weather Prediction</a:t>
            </a:r>
            <a:endParaRPr lang="en-US" sz="1800" strike="noStrike" spc="-1">
              <a:solidFill>
                <a:srgbClr val="000000"/>
              </a:solidFill>
              <a:uFill>
                <a:solidFill>
                  <a:srgbClr val="FFFFFF"/>
                </a:solidFill>
              </a:uFill>
              <a:latin typeface="Arial"/>
            </a:endParaRPr>
          </a:p>
        </p:txBody>
      </p:sp>
      <p:sp>
        <p:nvSpPr>
          <p:cNvPr id="86" name="CustomShape 3"/>
          <p:cNvSpPr/>
          <p:nvPr/>
        </p:nvSpPr>
        <p:spPr>
          <a:xfrm>
            <a:off x="4361040" y="4664160"/>
            <a:ext cx="1902600" cy="750240"/>
          </a:xfrm>
          <a:prstGeom prst="flowChartAlternateProcess">
            <a:avLst/>
          </a:prstGeom>
          <a:noFill/>
          <a:ln>
            <a:noFill/>
          </a:ln>
        </p:spPr>
        <p:style>
          <a:lnRef idx="0">
            <a:scrgbClr r="0" g="0" b="0"/>
          </a:lnRef>
          <a:fillRef idx="0">
            <a:scrgbClr r="0" g="0" b="0"/>
          </a:fillRef>
          <a:effectRef idx="0">
            <a:scrgbClr r="0" g="0" b="0"/>
          </a:effectRef>
          <a:fontRef idx="minor"/>
        </p:style>
      </p:sp>
      <p:sp>
        <p:nvSpPr>
          <p:cNvPr id="87" name="CustomShape 4"/>
          <p:cNvSpPr/>
          <p:nvPr/>
        </p:nvSpPr>
        <p:spPr>
          <a:xfrm>
            <a:off x="4092120" y="5913720"/>
            <a:ext cx="127800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200" strike="noStrike" spc="-1">
                <a:solidFill>
                  <a:srgbClr val="003399"/>
                </a:solidFill>
                <a:uFill>
                  <a:solidFill>
                    <a:srgbClr val="FFFFFF"/>
                  </a:solidFill>
                </a:uFill>
                <a:latin typeface="Arial Black"/>
                <a:ea typeface="DejaVu Sans"/>
              </a:rPr>
              <a:t>Prediction model</a:t>
            </a:r>
            <a:endParaRPr lang="en-US" sz="1800" strike="noStrike" spc="-1">
              <a:solidFill>
                <a:srgbClr val="000000"/>
              </a:solidFill>
              <a:uFill>
                <a:solidFill>
                  <a:srgbClr val="FFFFFF"/>
                </a:solidFill>
              </a:uFill>
              <a:latin typeface="Arial"/>
            </a:endParaRPr>
          </a:p>
        </p:txBody>
      </p:sp>
      <p:sp>
        <p:nvSpPr>
          <p:cNvPr id="88" name="CustomShape 5"/>
          <p:cNvSpPr/>
          <p:nvPr/>
        </p:nvSpPr>
        <p:spPr>
          <a:xfrm flipV="1">
            <a:off x="2421000" y="4494960"/>
            <a:ext cx="1159920" cy="313560"/>
          </a:xfrm>
          <a:prstGeom prst="curvedConnector3">
            <a:avLst>
              <a:gd name="adj1" fmla="val 49931"/>
            </a:avLst>
          </a:prstGeom>
          <a:noFill/>
          <a:ln w="19080">
            <a:solidFill>
              <a:srgbClr val="003399"/>
            </a:solidFill>
            <a:round/>
            <a:tailEnd type="triangle" w="med" len="med"/>
          </a:ln>
        </p:spPr>
        <p:style>
          <a:lnRef idx="0">
            <a:scrgbClr r="0" g="0" b="0"/>
          </a:lnRef>
          <a:fillRef idx="0">
            <a:scrgbClr r="0" g="0" b="0"/>
          </a:fillRef>
          <a:effectRef idx="0">
            <a:scrgbClr r="0" g="0" b="0"/>
          </a:effectRef>
          <a:fontRef idx="minor"/>
        </p:style>
      </p:sp>
      <p:sp>
        <p:nvSpPr>
          <p:cNvPr id="89" name="CustomShape 6"/>
          <p:cNvSpPr/>
          <p:nvPr/>
        </p:nvSpPr>
        <p:spPr>
          <a:xfrm rot="10800000" flipV="1">
            <a:off x="8571960" y="4318200"/>
            <a:ext cx="1380240" cy="845280"/>
          </a:xfrm>
          <a:prstGeom prst="curvedConnector3">
            <a:avLst>
              <a:gd name="adj1" fmla="val 50000"/>
            </a:avLst>
          </a:prstGeom>
          <a:noFill/>
          <a:ln w="19080">
            <a:solidFill>
              <a:srgbClr val="003399"/>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90" name="CustomShape 7"/>
          <p:cNvSpPr/>
          <p:nvPr/>
        </p:nvSpPr>
        <p:spPr>
          <a:xfrm>
            <a:off x="2054160" y="2887560"/>
            <a:ext cx="1526400" cy="1607400"/>
          </a:xfrm>
          <a:prstGeom prst="curvedConnector3">
            <a:avLst>
              <a:gd name="adj1" fmla="val 50000"/>
            </a:avLst>
          </a:prstGeom>
          <a:noFill/>
          <a:ln w="19080">
            <a:solidFill>
              <a:srgbClr val="003399"/>
            </a:solidFill>
            <a:round/>
            <a:tailEnd type="triangle" w="med" len="med"/>
          </a:ln>
        </p:spPr>
        <p:style>
          <a:lnRef idx="0">
            <a:scrgbClr r="0" g="0" b="0"/>
          </a:lnRef>
          <a:fillRef idx="0">
            <a:scrgbClr r="0" g="0" b="0"/>
          </a:fillRef>
          <a:effectRef idx="0">
            <a:scrgbClr r="0" g="0" b="0"/>
          </a:effectRef>
          <a:fontRef idx="minor"/>
        </p:style>
      </p:sp>
      <p:sp>
        <p:nvSpPr>
          <p:cNvPr id="91" name="Line 8"/>
          <p:cNvSpPr/>
          <p:nvPr/>
        </p:nvSpPr>
        <p:spPr>
          <a:xfrm flipH="1" flipV="1">
            <a:off x="1077480" y="2405160"/>
            <a:ext cx="720" cy="643680"/>
          </a:xfrm>
          <a:prstGeom prst="line">
            <a:avLst/>
          </a:prstGeom>
          <a:ln w="44280">
            <a:solidFill>
              <a:srgbClr val="000066"/>
            </a:solidFill>
            <a:round/>
          </a:ln>
        </p:spPr>
        <p:style>
          <a:lnRef idx="0">
            <a:scrgbClr r="0" g="0" b="0"/>
          </a:lnRef>
          <a:fillRef idx="0">
            <a:scrgbClr r="0" g="0" b="0"/>
          </a:fillRef>
          <a:effectRef idx="0">
            <a:scrgbClr r="0" g="0" b="0"/>
          </a:effectRef>
          <a:fontRef idx="minor"/>
        </p:style>
      </p:sp>
      <p:sp>
        <p:nvSpPr>
          <p:cNvPr id="92" name="CustomShape 9"/>
          <p:cNvSpPr/>
          <p:nvPr/>
        </p:nvSpPr>
        <p:spPr>
          <a:xfrm rot="4749000">
            <a:off x="1047960" y="2352600"/>
            <a:ext cx="61200" cy="59760"/>
          </a:xfrm>
          <a:prstGeom prst="ellipse">
            <a:avLst/>
          </a:prstGeom>
          <a:noFill/>
          <a:ln w="31680">
            <a:solidFill>
              <a:srgbClr val="000066"/>
            </a:solidFill>
            <a:round/>
          </a:ln>
        </p:spPr>
        <p:style>
          <a:lnRef idx="0">
            <a:scrgbClr r="0" g="0" b="0"/>
          </a:lnRef>
          <a:fillRef idx="0">
            <a:scrgbClr r="0" g="0" b="0"/>
          </a:fillRef>
          <a:effectRef idx="0">
            <a:scrgbClr r="0" g="0" b="0"/>
          </a:effectRef>
          <a:fontRef idx="minor"/>
        </p:style>
      </p:sp>
      <p:sp>
        <p:nvSpPr>
          <p:cNvPr id="93" name="CustomShape 10"/>
          <p:cNvSpPr/>
          <p:nvPr/>
        </p:nvSpPr>
        <p:spPr>
          <a:xfrm rot="4749000">
            <a:off x="1177920" y="2279160"/>
            <a:ext cx="191520" cy="32940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94" name="CustomShape 11"/>
          <p:cNvSpPr/>
          <p:nvPr/>
        </p:nvSpPr>
        <p:spPr>
          <a:xfrm rot="11949000">
            <a:off x="842760" y="235476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95" name="CustomShape 12"/>
          <p:cNvSpPr/>
          <p:nvPr/>
        </p:nvSpPr>
        <p:spPr>
          <a:xfrm rot="19149000">
            <a:off x="931320" y="201132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96" name="Line 13"/>
          <p:cNvSpPr/>
          <p:nvPr/>
        </p:nvSpPr>
        <p:spPr>
          <a:xfrm flipV="1">
            <a:off x="1279080" y="2622960"/>
            <a:ext cx="360" cy="611640"/>
          </a:xfrm>
          <a:prstGeom prst="line">
            <a:avLst/>
          </a:prstGeom>
          <a:ln w="44280">
            <a:solidFill>
              <a:srgbClr val="000066"/>
            </a:solidFill>
            <a:round/>
          </a:ln>
        </p:spPr>
        <p:style>
          <a:lnRef idx="0">
            <a:scrgbClr r="0" g="0" b="0"/>
          </a:lnRef>
          <a:fillRef idx="0">
            <a:scrgbClr r="0" g="0" b="0"/>
          </a:fillRef>
          <a:effectRef idx="0">
            <a:scrgbClr r="0" g="0" b="0"/>
          </a:effectRef>
          <a:fontRef idx="minor"/>
        </p:style>
      </p:sp>
      <p:sp>
        <p:nvSpPr>
          <p:cNvPr id="97" name="CustomShape 14"/>
          <p:cNvSpPr/>
          <p:nvPr/>
        </p:nvSpPr>
        <p:spPr>
          <a:xfrm rot="6573600">
            <a:off x="1240560" y="2547720"/>
            <a:ext cx="81720" cy="80280"/>
          </a:xfrm>
          <a:prstGeom prst="ellipse">
            <a:avLst/>
          </a:prstGeom>
          <a:noFill/>
          <a:ln w="9360">
            <a:solidFill>
              <a:srgbClr val="000066"/>
            </a:solidFill>
            <a:round/>
          </a:ln>
        </p:spPr>
        <p:style>
          <a:lnRef idx="0">
            <a:scrgbClr r="0" g="0" b="0"/>
          </a:lnRef>
          <a:fillRef idx="0">
            <a:scrgbClr r="0" g="0" b="0"/>
          </a:fillRef>
          <a:effectRef idx="0">
            <a:scrgbClr r="0" g="0" b="0"/>
          </a:effectRef>
          <a:fontRef idx="minor"/>
        </p:style>
      </p:sp>
      <p:sp>
        <p:nvSpPr>
          <p:cNvPr id="98" name="CustomShape 15"/>
          <p:cNvSpPr/>
          <p:nvPr/>
        </p:nvSpPr>
        <p:spPr>
          <a:xfrm rot="6573600">
            <a:off x="1249920" y="2563920"/>
            <a:ext cx="61200" cy="59760"/>
          </a:xfrm>
          <a:prstGeom prst="ellipse">
            <a:avLst/>
          </a:prstGeom>
          <a:noFill/>
          <a:ln w="31680">
            <a:solidFill>
              <a:srgbClr val="000066"/>
            </a:solidFill>
            <a:round/>
          </a:ln>
        </p:spPr>
        <p:style>
          <a:lnRef idx="0">
            <a:scrgbClr r="0" g="0" b="0"/>
          </a:lnRef>
          <a:fillRef idx="0">
            <a:scrgbClr r="0" g="0" b="0"/>
          </a:fillRef>
          <a:effectRef idx="0">
            <a:scrgbClr r="0" g="0" b="0"/>
          </a:effectRef>
          <a:fontRef idx="minor"/>
        </p:style>
      </p:sp>
      <p:sp>
        <p:nvSpPr>
          <p:cNvPr id="99" name="CustomShape 16"/>
          <p:cNvSpPr/>
          <p:nvPr/>
        </p:nvSpPr>
        <p:spPr>
          <a:xfrm rot="6573600">
            <a:off x="1320840" y="2580840"/>
            <a:ext cx="191520" cy="32940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00" name="CustomShape 17"/>
          <p:cNvSpPr/>
          <p:nvPr/>
        </p:nvSpPr>
        <p:spPr>
          <a:xfrm rot="13773600">
            <a:off x="992160" y="247500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01" name="CustomShape 18"/>
          <p:cNvSpPr/>
          <p:nvPr/>
        </p:nvSpPr>
        <p:spPr>
          <a:xfrm rot="20973600">
            <a:off x="1242720" y="222336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02" name="Line 19"/>
          <p:cNvSpPr/>
          <p:nvPr/>
        </p:nvSpPr>
        <p:spPr>
          <a:xfrm flipH="1" flipV="1">
            <a:off x="1630080" y="2147400"/>
            <a:ext cx="1800" cy="612000"/>
          </a:xfrm>
          <a:prstGeom prst="line">
            <a:avLst/>
          </a:prstGeom>
          <a:ln w="44280">
            <a:solidFill>
              <a:srgbClr val="000066"/>
            </a:solidFill>
            <a:round/>
          </a:ln>
        </p:spPr>
        <p:style>
          <a:lnRef idx="0">
            <a:scrgbClr r="0" g="0" b="0"/>
          </a:lnRef>
          <a:fillRef idx="0">
            <a:scrgbClr r="0" g="0" b="0"/>
          </a:fillRef>
          <a:effectRef idx="0">
            <a:scrgbClr r="0" g="0" b="0"/>
          </a:effectRef>
          <a:fontRef idx="minor"/>
        </p:style>
      </p:sp>
      <p:sp>
        <p:nvSpPr>
          <p:cNvPr id="103" name="CustomShape 20"/>
          <p:cNvSpPr/>
          <p:nvPr/>
        </p:nvSpPr>
        <p:spPr>
          <a:xfrm rot="5150400">
            <a:off x="1597320" y="2098080"/>
            <a:ext cx="61200" cy="59760"/>
          </a:xfrm>
          <a:prstGeom prst="ellipse">
            <a:avLst/>
          </a:prstGeom>
          <a:noFill/>
          <a:ln w="31680">
            <a:solidFill>
              <a:srgbClr val="000066"/>
            </a:solidFill>
            <a:round/>
          </a:ln>
        </p:spPr>
        <p:style>
          <a:lnRef idx="0">
            <a:scrgbClr r="0" g="0" b="0"/>
          </a:lnRef>
          <a:fillRef idx="0">
            <a:scrgbClr r="0" g="0" b="0"/>
          </a:fillRef>
          <a:effectRef idx="0">
            <a:scrgbClr r="0" g="0" b="0"/>
          </a:effectRef>
          <a:fontRef idx="minor"/>
        </p:style>
      </p:sp>
      <p:sp>
        <p:nvSpPr>
          <p:cNvPr id="104" name="CustomShape 21"/>
          <p:cNvSpPr/>
          <p:nvPr/>
        </p:nvSpPr>
        <p:spPr>
          <a:xfrm rot="5150400">
            <a:off x="1720080" y="2049120"/>
            <a:ext cx="191520" cy="32940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05" name="CustomShape 22"/>
          <p:cNvSpPr/>
          <p:nvPr/>
        </p:nvSpPr>
        <p:spPr>
          <a:xfrm rot="12350400">
            <a:off x="1376280" y="208476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06" name="CustomShape 23"/>
          <p:cNvSpPr/>
          <p:nvPr/>
        </p:nvSpPr>
        <p:spPr>
          <a:xfrm rot="19551000">
            <a:off x="1504440" y="1752480"/>
            <a:ext cx="188280" cy="335880"/>
          </a:xfrm>
          <a:custGeom>
            <a:avLst/>
            <a:gdLst/>
            <a:ahLst/>
            <a:cxnLst/>
            <a:rect l="l" t="t" r="r" b="b"/>
            <a:pathLst>
              <a:path w="224" h="392">
                <a:moveTo>
                  <a:pt x="24" y="336"/>
                </a:moveTo>
                <a:cubicBezTo>
                  <a:pt x="48" y="280"/>
                  <a:pt x="208" y="0"/>
                  <a:pt x="216" y="0"/>
                </a:cubicBezTo>
                <a:cubicBezTo>
                  <a:pt x="224" y="0"/>
                  <a:pt x="104" y="280"/>
                  <a:pt x="72" y="336"/>
                </a:cubicBezTo>
                <a:cubicBezTo>
                  <a:pt x="40" y="392"/>
                  <a:pt x="0" y="392"/>
                  <a:pt x="24" y="336"/>
                </a:cubicBezTo>
                <a:close/>
              </a:path>
            </a:pathLst>
          </a:custGeom>
          <a:noFill/>
          <a:ln w="31680">
            <a:solidFill>
              <a:srgbClr val="000066"/>
            </a:solidFill>
            <a:round/>
          </a:ln>
        </p:spPr>
        <p:style>
          <a:lnRef idx="0">
            <a:scrgbClr r="0" g="0" b="0"/>
          </a:lnRef>
          <a:fillRef idx="0">
            <a:scrgbClr r="0" g="0" b="0"/>
          </a:fillRef>
          <a:effectRef idx="0">
            <a:scrgbClr r="0" g="0" b="0"/>
          </a:effectRef>
          <a:fontRef idx="minor"/>
        </p:style>
      </p:sp>
      <p:sp>
        <p:nvSpPr>
          <p:cNvPr id="107" name="CustomShape 24"/>
          <p:cNvSpPr/>
          <p:nvPr/>
        </p:nvSpPr>
        <p:spPr>
          <a:xfrm>
            <a:off x="721080" y="3368160"/>
            <a:ext cx="106308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1200" strike="noStrike" spc="-1">
                <a:solidFill>
                  <a:srgbClr val="003399"/>
                </a:solidFill>
                <a:uFill>
                  <a:solidFill>
                    <a:srgbClr val="FFFFFF"/>
                  </a:solidFill>
                </a:uFill>
                <a:latin typeface="Arial Black"/>
                <a:ea typeface="DejaVu Sans"/>
              </a:rPr>
              <a:t>Online data</a:t>
            </a:r>
            <a:endParaRPr lang="en-US" sz="1800" strike="noStrike" spc="-1">
              <a:solidFill>
                <a:srgbClr val="000000"/>
              </a:solidFill>
              <a:uFill>
                <a:solidFill>
                  <a:srgbClr val="FFFFFF"/>
                </a:solidFill>
              </a:uFill>
              <a:latin typeface="Arial"/>
            </a:endParaRPr>
          </a:p>
        </p:txBody>
      </p:sp>
      <p:pic>
        <p:nvPicPr>
          <p:cNvPr id="108" name="Picture 35"/>
          <p:cNvPicPr/>
          <p:nvPr/>
        </p:nvPicPr>
        <p:blipFill>
          <a:blip r:embed="rId4"/>
          <a:stretch/>
        </p:blipFill>
        <p:spPr>
          <a:xfrm>
            <a:off x="3581280" y="3122640"/>
            <a:ext cx="2882160" cy="2743920"/>
          </a:xfrm>
          <a:prstGeom prst="rect">
            <a:avLst/>
          </a:prstGeom>
          <a:ln>
            <a:noFill/>
          </a:ln>
        </p:spPr>
      </p:pic>
      <p:pic>
        <p:nvPicPr>
          <p:cNvPr id="109" name="Picture 36"/>
          <p:cNvPicPr/>
          <p:nvPr/>
        </p:nvPicPr>
        <p:blipFill>
          <a:blip r:embed="rId5"/>
          <a:stretch/>
        </p:blipFill>
        <p:spPr>
          <a:xfrm>
            <a:off x="7162920" y="2362320"/>
            <a:ext cx="1980360" cy="1064520"/>
          </a:xfrm>
          <a:prstGeom prst="rect">
            <a:avLst/>
          </a:prstGeom>
          <a:ln>
            <a:noFill/>
          </a:ln>
        </p:spPr>
      </p:pic>
      <p:sp>
        <p:nvSpPr>
          <p:cNvPr id="110" name="CustomShape 25"/>
          <p:cNvSpPr/>
          <p:nvPr/>
        </p:nvSpPr>
        <p:spPr>
          <a:xfrm>
            <a:off x="4426200" y="1517040"/>
            <a:ext cx="1306800" cy="54792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200" strike="noStrike" spc="-1">
                <a:solidFill>
                  <a:srgbClr val="003399"/>
                </a:solidFill>
                <a:uFill>
                  <a:solidFill>
                    <a:srgbClr val="FFFFFF"/>
                  </a:solidFill>
                </a:uFill>
                <a:latin typeface="Arial Black"/>
                <a:ea typeface="DejaVu Sans"/>
              </a:rPr>
              <a:t>Orography</a:t>
            </a:r>
            <a:endParaRPr lang="en-US" sz="1800" strike="noStrike" spc="-1">
              <a:solidFill>
                <a:srgbClr val="000000"/>
              </a:solidFill>
              <a:uFill>
                <a:solidFill>
                  <a:srgbClr val="FFFFFF"/>
                </a:solidFill>
              </a:uFill>
              <a:latin typeface="Arial"/>
            </a:endParaRPr>
          </a:p>
          <a:p>
            <a:pPr>
              <a:lnSpc>
                <a:spcPct val="100000"/>
              </a:lnSpc>
            </a:pPr>
            <a:r>
              <a:rPr lang="en-US" sz="1200" strike="noStrike" spc="-1">
                <a:solidFill>
                  <a:srgbClr val="003399"/>
                </a:solidFill>
                <a:uFill>
                  <a:solidFill>
                    <a:srgbClr val="FFFFFF"/>
                  </a:solidFill>
                </a:uFill>
                <a:latin typeface="Arial Black"/>
                <a:ea typeface="DejaVu Sans"/>
              </a:rPr>
              <a:t>Roughness</a:t>
            </a:r>
            <a:endParaRPr lang="en-US" sz="1800" strike="noStrike" spc="-1">
              <a:solidFill>
                <a:srgbClr val="000000"/>
              </a:solidFill>
              <a:uFill>
                <a:solidFill>
                  <a:srgbClr val="FFFFFF"/>
                </a:solidFill>
              </a:uFill>
              <a:latin typeface="Arial"/>
            </a:endParaRPr>
          </a:p>
          <a:p>
            <a:pPr>
              <a:lnSpc>
                <a:spcPct val="100000"/>
              </a:lnSpc>
            </a:pPr>
            <a:r>
              <a:rPr lang="en-US" sz="1200" strike="noStrike" spc="-1">
                <a:solidFill>
                  <a:srgbClr val="003399"/>
                </a:solidFill>
                <a:uFill>
                  <a:solidFill>
                    <a:srgbClr val="FFFFFF"/>
                  </a:solidFill>
                </a:uFill>
                <a:latin typeface="Arial Black"/>
                <a:ea typeface="DejaVu Sans"/>
              </a:rPr>
              <a:t>Wind farm layout</a:t>
            </a:r>
            <a:endParaRPr lang="en-US" sz="1800" strike="noStrike" spc="-1">
              <a:solidFill>
                <a:srgbClr val="000000"/>
              </a:solidFill>
              <a:uFill>
                <a:solidFill>
                  <a:srgbClr val="FFFFFF"/>
                </a:solidFill>
              </a:uFill>
              <a:latin typeface="Arial"/>
            </a:endParaRPr>
          </a:p>
        </p:txBody>
      </p:sp>
      <p:sp>
        <p:nvSpPr>
          <p:cNvPr id="111" name="CustomShape 26"/>
          <p:cNvSpPr/>
          <p:nvPr/>
        </p:nvSpPr>
        <p:spPr>
          <a:xfrm rot="5400000">
            <a:off x="4524840" y="2566800"/>
            <a:ext cx="1053360" cy="56520"/>
          </a:xfrm>
          <a:prstGeom prst="curvedConnector3">
            <a:avLst>
              <a:gd name="adj1" fmla="val 50000"/>
            </a:avLst>
          </a:prstGeom>
          <a:noFill/>
          <a:ln w="19080">
            <a:solidFill>
              <a:srgbClr val="003399"/>
            </a:solidFill>
            <a:round/>
            <a:tailEnd type="triangle" w="med" len="med"/>
          </a:ln>
        </p:spPr>
        <p:style>
          <a:lnRef idx="0">
            <a:scrgbClr r="0" g="0" b="0"/>
          </a:lnRef>
          <a:fillRef idx="0">
            <a:scrgbClr r="0" g="0" b="0"/>
          </a:fillRef>
          <a:effectRef idx="0">
            <a:scrgbClr r="0" g="0" b="0"/>
          </a:effectRef>
          <a:fontRef idx="minor"/>
        </p:style>
      </p:sp>
      <p:pic>
        <p:nvPicPr>
          <p:cNvPr id="112" name="Picture 39"/>
          <p:cNvPicPr/>
          <p:nvPr/>
        </p:nvPicPr>
        <p:blipFill>
          <a:blip r:embed="rId6"/>
          <a:srcRect b="37978"/>
          <a:stretch/>
        </p:blipFill>
        <p:spPr>
          <a:xfrm>
            <a:off x="2828880" y="1444680"/>
            <a:ext cx="1437480" cy="1374120"/>
          </a:xfrm>
          <a:prstGeom prst="rect">
            <a:avLst/>
          </a:prstGeom>
          <a:ln>
            <a:noFill/>
          </a:ln>
        </p:spPr>
      </p:pic>
      <p:sp>
        <p:nvSpPr>
          <p:cNvPr id="113" name="CustomShape 27"/>
          <p:cNvSpPr/>
          <p:nvPr/>
        </p:nvSpPr>
        <p:spPr>
          <a:xfrm>
            <a:off x="7957080" y="3549240"/>
            <a:ext cx="66960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nchor="ctr"/>
          <a:lstStyle/>
          <a:p>
            <a:pPr>
              <a:lnSpc>
                <a:spcPct val="100000"/>
              </a:lnSpc>
            </a:pPr>
            <a:r>
              <a:rPr lang="en-US" sz="1200" strike="noStrike" spc="-1">
                <a:solidFill>
                  <a:srgbClr val="003399"/>
                </a:solidFill>
                <a:uFill>
                  <a:solidFill>
                    <a:srgbClr val="FFFFFF"/>
                  </a:solidFill>
                </a:uFill>
                <a:latin typeface="Arial Black"/>
                <a:ea typeface="DejaVu Sans"/>
              </a:rPr>
              <a:t>End user</a:t>
            </a:r>
            <a:endParaRPr lang="en-US" sz="1800" strike="noStrike" spc="-1">
              <a:solidFill>
                <a:srgbClr val="000000"/>
              </a:solidFill>
              <a:uFill>
                <a:solidFill>
                  <a:srgbClr val="FFFFFF"/>
                </a:solidFill>
              </a:uFill>
              <a:latin typeface="Arial"/>
            </a:endParaRPr>
          </a:p>
        </p:txBody>
      </p:sp>
      <p:pic>
        <p:nvPicPr>
          <p:cNvPr id="114" name="Picture 7"/>
          <p:cNvPicPr/>
          <p:nvPr/>
        </p:nvPicPr>
        <p:blipFill>
          <a:blip r:embed="rId7"/>
          <a:stretch/>
        </p:blipFill>
        <p:spPr>
          <a:xfrm>
            <a:off x="6884640" y="3886200"/>
            <a:ext cx="2258640" cy="1152720"/>
          </a:xfrm>
          <a:prstGeom prst="rect">
            <a:avLst/>
          </a:prstGeom>
          <a:ln>
            <a:noFill/>
          </a:ln>
        </p:spPr>
      </p:pic>
      <p:sp>
        <p:nvSpPr>
          <p:cNvPr id="115" name="CustomShape 28"/>
          <p:cNvSpPr/>
          <p:nvPr/>
        </p:nvSpPr>
        <p:spPr>
          <a:xfrm>
            <a:off x="698400" y="1308240"/>
            <a:ext cx="8419320" cy="4914360"/>
          </a:xfrm>
          <a:custGeom>
            <a:avLst/>
            <a:gdLst/>
            <a:ahLst/>
            <a:cxnLst/>
            <a:rect l="l" t="t" r="r" b="b"/>
            <a:pathLst>
              <a:path w="8420100" h="4914900">
                <a:moveTo>
                  <a:pt x="2489200" y="4914900"/>
                </a:moveTo>
                <a:lnTo>
                  <a:pt x="2260600" y="3035300"/>
                </a:lnTo>
                <a:lnTo>
                  <a:pt x="1282700" y="2413000"/>
                </a:lnTo>
                <a:lnTo>
                  <a:pt x="0" y="2413000"/>
                </a:lnTo>
                <a:lnTo>
                  <a:pt x="0" y="38100"/>
                </a:lnTo>
                <a:lnTo>
                  <a:pt x="8420100" y="0"/>
                </a:lnTo>
                <a:lnTo>
                  <a:pt x="8420100" y="4025900"/>
                </a:lnTo>
                <a:lnTo>
                  <a:pt x="7061200" y="4025900"/>
                </a:lnTo>
                <a:lnTo>
                  <a:pt x="6540500" y="4838700"/>
                </a:lnTo>
                <a:lnTo>
                  <a:pt x="2489200" y="4851400"/>
                </a:lnTo>
              </a:path>
            </a:pathLst>
          </a:custGeom>
          <a:solidFill>
            <a:srgbClr val="00B050">
              <a:alpha val="93000"/>
            </a:srgb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3800" strike="noStrike" spc="-1">
                <a:solidFill>
                  <a:srgbClr val="FFFFFF"/>
                </a:solidFill>
                <a:uFill>
                  <a:solidFill>
                    <a:srgbClr val="FFFFFF"/>
                  </a:solidFill>
                </a:uFill>
                <a:latin typeface="Palatino"/>
                <a:ea typeface="DejaVu Sans"/>
              </a:rPr>
              <a:t>WP1</a:t>
            </a:r>
            <a:endParaRPr lang="en-US" sz="1800" strike="noStrike" spc="-1">
              <a:solidFill>
                <a:srgbClr val="000000"/>
              </a:solidFill>
              <a:uFill>
                <a:solidFill>
                  <a:srgbClr val="FFFFFF"/>
                </a:solidFill>
              </a:uFill>
              <a:latin typeface="Arial"/>
            </a:endParaRPr>
          </a:p>
          <a:p>
            <a:pPr algn="ctr">
              <a:lnSpc>
                <a:spcPct val="100000"/>
              </a:lnSpc>
            </a:pPr>
            <a:r>
              <a:rPr lang="en-US" sz="4000" strike="noStrike" spc="-1">
                <a:solidFill>
                  <a:srgbClr val="FFFFFF"/>
                </a:solidFill>
                <a:uFill>
                  <a:solidFill>
                    <a:srgbClr val="FFFFFF"/>
                  </a:solidFill>
                </a:uFill>
                <a:latin typeface="Palatino"/>
                <a:ea typeface="DejaVu Sans"/>
              </a:rPr>
              <a:t>Coordination</a:t>
            </a:r>
            <a:endParaRPr lang="en-US" sz="1800" strike="noStrike" spc="-1">
              <a:solidFill>
                <a:srgbClr val="000000"/>
              </a:solidFill>
              <a:uFill>
                <a:solidFill>
                  <a:srgbClr val="FFFFFF"/>
                </a:solidFill>
              </a:uFill>
              <a:latin typeface="Arial"/>
            </a:endParaRPr>
          </a:p>
          <a:p>
            <a:pPr algn="ctr">
              <a:lnSpc>
                <a:spcPct val="100000"/>
              </a:lnSpc>
            </a:pPr>
            <a:r>
              <a:rPr lang="en-US" sz="4000" strike="noStrike" spc="-1">
                <a:solidFill>
                  <a:srgbClr val="FFFFFF"/>
                </a:solidFill>
                <a:uFill>
                  <a:solidFill>
                    <a:srgbClr val="FFFFFF"/>
                  </a:solidFill>
                </a:uFill>
                <a:latin typeface="Palatino"/>
                <a:ea typeface="DejaVu Sans"/>
              </a:rPr>
              <a:t>Datasets</a:t>
            </a:r>
            <a:endParaRPr lang="en-US" sz="1800" strike="noStrike" spc="-1">
              <a:solidFill>
                <a:srgbClr val="000000"/>
              </a:solidFill>
              <a:uFill>
                <a:solidFill>
                  <a:srgbClr val="FFFFFF"/>
                </a:solidFill>
              </a:uFill>
              <a:latin typeface="Arial"/>
            </a:endParaRPr>
          </a:p>
          <a:p>
            <a:pPr algn="ctr">
              <a:lnSpc>
                <a:spcPct val="100000"/>
              </a:lnSpc>
            </a:pPr>
            <a:r>
              <a:rPr lang="en-US" sz="4000" strike="noStrike" spc="-1">
                <a:solidFill>
                  <a:srgbClr val="FFFFFF"/>
                </a:solidFill>
                <a:uFill>
                  <a:solidFill>
                    <a:srgbClr val="FFFFFF"/>
                  </a:solidFill>
                </a:uFill>
                <a:latin typeface="Palatino"/>
                <a:ea typeface="DejaVu Sans"/>
              </a:rPr>
              <a:t>Benchmarks</a:t>
            </a:r>
            <a:endParaRPr lang="en-US"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WP1 Meteorology</a:t>
            </a:r>
            <a:endParaRPr lang="en-US" sz="1800" strike="noStrike" spc="-1">
              <a:solidFill>
                <a:srgbClr val="000000"/>
              </a:solidFill>
              <a:uFill>
                <a:solidFill>
                  <a:srgbClr val="FFFFFF"/>
                </a:solidFill>
              </a:uFill>
              <a:latin typeface="Arial"/>
            </a:endParaRPr>
          </a:p>
        </p:txBody>
      </p:sp>
      <p:sp>
        <p:nvSpPr>
          <p:cNvPr id="117" name="CustomShape 2"/>
          <p:cNvSpPr/>
          <p:nvPr/>
        </p:nvSpPr>
        <p:spPr>
          <a:xfrm>
            <a:off x="457200" y="1600200"/>
            <a:ext cx="838116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000000"/>
              </a:buClr>
              <a:buFont typeface="Symbol"/>
              <a:buChar char=""/>
            </a:pPr>
            <a:r>
              <a:rPr lang="en-US" sz="2800" strike="noStrike" spc="-1">
                <a:solidFill>
                  <a:srgbClr val="000000"/>
                </a:solidFill>
                <a:uFill>
                  <a:solidFill>
                    <a:srgbClr val="FFFFFF"/>
                  </a:solidFill>
                </a:uFill>
                <a:latin typeface="Calibri"/>
              </a:rPr>
              <a:t>Task 1.1: Compile list of </a:t>
            </a:r>
            <a:r>
              <a:rPr lang="en-US" sz="2800" b="1" strike="noStrike" spc="-1">
                <a:solidFill>
                  <a:srgbClr val="000000"/>
                </a:solidFill>
                <a:uFill>
                  <a:solidFill>
                    <a:srgbClr val="FFFFFF"/>
                  </a:solidFill>
                </a:uFill>
                <a:latin typeface="Calibri"/>
              </a:rPr>
              <a:t>available data sets</a:t>
            </a:r>
            <a:r>
              <a:rPr lang="en-US" sz="2800" strike="noStrike" spc="-1">
                <a:solidFill>
                  <a:srgbClr val="000000"/>
                </a:solidFill>
                <a:uFill>
                  <a:solidFill>
                    <a:srgbClr val="FFFFFF"/>
                  </a:solidFill>
                </a:uFill>
                <a:latin typeface="Calibri"/>
              </a:rPr>
              <a:t>, especially from tall towers.</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800" strike="noStrike" spc="-1">
                <a:solidFill>
                  <a:srgbClr val="000000"/>
                </a:solidFill>
                <a:uFill>
                  <a:solidFill>
                    <a:srgbClr val="FFFFFF"/>
                  </a:solidFill>
                </a:uFill>
                <a:latin typeface="Calibri"/>
              </a:rPr>
              <a:t>Task 1.2: Creation of annual reports documenting and announcing </a:t>
            </a:r>
            <a:r>
              <a:rPr lang="en-US" sz="2800" b="1" strike="noStrike" spc="-1">
                <a:solidFill>
                  <a:srgbClr val="000000"/>
                </a:solidFill>
                <a:uFill>
                  <a:solidFill>
                    <a:srgbClr val="FFFFFF"/>
                  </a:solidFill>
                </a:uFill>
                <a:latin typeface="Calibri"/>
              </a:rPr>
              <a:t>field measurement programs </a:t>
            </a:r>
            <a:r>
              <a:rPr lang="en-US" sz="2800" strike="noStrike" spc="-1">
                <a:solidFill>
                  <a:srgbClr val="000000"/>
                </a:solidFill>
                <a:uFill>
                  <a:solidFill>
                    <a:srgbClr val="FFFFFF"/>
                  </a:solidFill>
                </a:uFill>
                <a:latin typeface="Calibri"/>
              </a:rPr>
              <a:t>and availability of data.</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800" strike="noStrike" spc="-1">
                <a:solidFill>
                  <a:srgbClr val="000000"/>
                </a:solidFill>
                <a:uFill>
                  <a:solidFill>
                    <a:srgbClr val="FFFFFF"/>
                  </a:solidFill>
                </a:uFill>
                <a:latin typeface="Calibri"/>
              </a:rPr>
              <a:t>Task 1.3: Verify and Validate the improvements through a </a:t>
            </a:r>
            <a:r>
              <a:rPr lang="en-US" sz="2800" b="1" strike="noStrike" spc="-1">
                <a:solidFill>
                  <a:srgbClr val="000000"/>
                </a:solidFill>
                <a:uFill>
                  <a:solidFill>
                    <a:srgbClr val="FFFFFF"/>
                  </a:solidFill>
                </a:uFill>
                <a:latin typeface="Calibri"/>
              </a:rPr>
              <a:t>common data set </a:t>
            </a:r>
            <a:r>
              <a:rPr lang="en-US" sz="2800" strike="noStrike" spc="-1">
                <a:solidFill>
                  <a:srgbClr val="000000"/>
                </a:solidFill>
                <a:uFill>
                  <a:solidFill>
                    <a:srgbClr val="FFFFFF"/>
                  </a:solidFill>
                </a:uFill>
                <a:latin typeface="Calibri"/>
              </a:rPr>
              <a:t>to test model results upon and discuss at IEA Task meetings</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800" strike="noStrike" spc="-1">
                <a:solidFill>
                  <a:srgbClr val="000000"/>
                </a:solidFill>
                <a:uFill>
                  <a:solidFill>
                    <a:srgbClr val="FFFFFF"/>
                  </a:solidFill>
                </a:uFill>
                <a:latin typeface="Calibri"/>
              </a:rPr>
              <a:t>Task 1.4: Organization of regular </a:t>
            </a:r>
            <a:r>
              <a:rPr lang="en-US" sz="2800" b="1" strike="noStrike" spc="-1">
                <a:solidFill>
                  <a:srgbClr val="000000"/>
                </a:solidFill>
                <a:uFill>
                  <a:solidFill>
                    <a:srgbClr val="FFFFFF"/>
                  </a:solidFill>
                </a:uFill>
                <a:latin typeface="Calibri"/>
              </a:rPr>
              <a:t>meetings and special sessions</a:t>
            </a:r>
            <a:r>
              <a:rPr lang="en-US" sz="2800" strike="noStrike" spc="-1">
                <a:solidFill>
                  <a:srgbClr val="000000"/>
                </a:solidFill>
                <a:uFill>
                  <a:solidFill>
                    <a:srgbClr val="FFFFFF"/>
                  </a:solidFill>
                </a:uFill>
                <a:latin typeface="Calibri"/>
              </a:rPr>
              <a:t> at international conferences on </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2800" strike="noStrike" spc="-1">
                <a:solidFill>
                  <a:srgbClr val="000000"/>
                </a:solidFill>
                <a:uFill>
                  <a:solidFill>
                    <a:srgbClr val="FFFFFF"/>
                  </a:solidFill>
                </a:uFill>
                <a:latin typeface="Calibri"/>
              </a:rPr>
              <a:t>	wind energy.</a:t>
            </a:r>
            <a:endParaRPr lang="en-US" sz="1800" strike="noStrike" spc="-1">
              <a:solidFill>
                <a:srgbClr val="000000"/>
              </a:solidFill>
              <a:uFill>
                <a:solidFill>
                  <a:srgbClr val="FFFFFF"/>
                </a:solidFill>
              </a:uFill>
              <a:latin typeface="Arial"/>
            </a:endParaRPr>
          </a:p>
          <a:p>
            <a:pP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WP1 deliverables</a:t>
            </a:r>
            <a:endParaRPr lang="en-US" sz="1800" strike="noStrike" spc="-1">
              <a:solidFill>
                <a:srgbClr val="000000"/>
              </a:solidFill>
              <a:uFill>
                <a:solidFill>
                  <a:srgbClr val="FFFFFF"/>
                </a:solidFill>
              </a:uFill>
              <a:latin typeface="Arial"/>
            </a:endParaRPr>
          </a:p>
        </p:txBody>
      </p:sp>
      <p:sp>
        <p:nvSpPr>
          <p:cNvPr id="119" name="CustomShape 2"/>
          <p:cNvSpPr/>
          <p:nvPr/>
        </p:nvSpPr>
        <p:spPr>
          <a:xfrm>
            <a:off x="457200" y="1600200"/>
            <a:ext cx="853380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000000"/>
              </a:buClr>
              <a:buFont typeface="Symbol"/>
              <a:buChar char=""/>
            </a:pPr>
            <a:r>
              <a:rPr lang="en-US" sz="3200" strike="noStrike" spc="-1">
                <a:solidFill>
                  <a:srgbClr val="000000"/>
                </a:solidFill>
                <a:uFill>
                  <a:solidFill>
                    <a:srgbClr val="FFFFFF"/>
                  </a:solidFill>
                </a:uFill>
                <a:latin typeface="Calibri"/>
              </a:rPr>
              <a:t>D 1.1: Annual summary of major field studies supportive of wind forecast improvement; list of available data </a:t>
            </a:r>
            <a:r>
              <a:rPr lang="en-US" sz="3200" i="1" strike="noStrike" spc="-1">
                <a:solidFill>
                  <a:srgbClr val="000000"/>
                </a:solidFill>
                <a:uFill>
                  <a:solidFill>
                    <a:srgbClr val="FFFFFF"/>
                  </a:solidFill>
                </a:uFill>
                <a:latin typeface="Calibri"/>
              </a:rPr>
              <a:t>(M12, M24, M36)</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strike="noStrike" spc="-1">
                <a:solidFill>
                  <a:srgbClr val="000000"/>
                </a:solidFill>
                <a:uFill>
                  <a:solidFill>
                    <a:srgbClr val="FFFFFF"/>
                  </a:solidFill>
                </a:uFill>
                <a:latin typeface="Calibri"/>
              </a:rPr>
              <a:t>D 1.2: Organization of meetings and special sessions at international conferences on wind energy </a:t>
            </a:r>
            <a:r>
              <a:rPr lang="en-US" sz="3200" i="1" strike="noStrike" spc="-1">
                <a:solidFill>
                  <a:srgbClr val="000000"/>
                </a:solidFill>
                <a:uFill>
                  <a:solidFill>
                    <a:srgbClr val="FFFFFF"/>
                  </a:solidFill>
                </a:uFill>
                <a:latin typeface="Calibri"/>
              </a:rPr>
              <a:t>(M6-M36)</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strike="noStrike" spc="-1">
                <a:solidFill>
                  <a:srgbClr val="000000"/>
                </a:solidFill>
                <a:uFill>
                  <a:solidFill>
                    <a:srgbClr val="FFFFFF"/>
                  </a:solidFill>
                </a:uFill>
                <a:latin typeface="Calibri"/>
              </a:rPr>
              <a:t>D 1.3: Report on future issues for research in wind power prediction </a:t>
            </a:r>
            <a:r>
              <a:rPr lang="en-US" sz="3200" i="1" strike="noStrike" spc="-1">
                <a:solidFill>
                  <a:srgbClr val="000000"/>
                </a:solidFill>
                <a:uFill>
                  <a:solidFill>
                    <a:srgbClr val="FFFFFF"/>
                  </a:solidFill>
                </a:uFill>
                <a:latin typeface="Calibri"/>
              </a:rPr>
              <a:t>(M30)</a:t>
            </a:r>
            <a:endParaRPr lang="en-US" sz="1800" strike="noStrike" spc="-1">
              <a:solidFill>
                <a:srgbClr val="000000"/>
              </a:solidFill>
              <a:uFill>
                <a:solidFill>
                  <a:srgbClr val="FFFFFF"/>
                </a:solidFill>
              </a:uFill>
              <a:latin typeface="Arial"/>
            </a:endParaRPr>
          </a:p>
          <a:p>
            <a:pPr>
              <a:lnSpc>
                <a:spcPct val="100000"/>
              </a:lnSpc>
            </a:pPr>
            <a:endParaRPr lang="en-US"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457200" y="4572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b="1" strike="noStrike" spc="-1">
                <a:solidFill>
                  <a:srgbClr val="000000"/>
                </a:solidFill>
                <a:uFill>
                  <a:solidFill>
                    <a:srgbClr val="FFFFFF"/>
                  </a:solidFill>
                </a:uFill>
                <a:latin typeface="Calibri"/>
              </a:rPr>
              <a:t>WP1 Meteorology</a:t>
            </a:r>
            <a:endParaRPr lang="en-US" sz="1800" strike="noStrike" spc="-1">
              <a:solidFill>
                <a:srgbClr val="000000"/>
              </a:solidFill>
              <a:uFill>
                <a:solidFill>
                  <a:srgbClr val="FFFFFF"/>
                </a:solidFill>
              </a:uFill>
              <a:latin typeface="Arial"/>
            </a:endParaRPr>
          </a:p>
        </p:txBody>
      </p:sp>
      <p:sp>
        <p:nvSpPr>
          <p:cNvPr id="121" name="CustomShape 2"/>
          <p:cNvSpPr/>
          <p:nvPr/>
        </p:nvSpPr>
        <p:spPr>
          <a:xfrm>
            <a:off x="457200" y="1600200"/>
            <a:ext cx="601920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strike="noStrike" spc="-1">
                <a:solidFill>
                  <a:srgbClr val="000000"/>
                </a:solidFill>
                <a:uFill>
                  <a:solidFill>
                    <a:srgbClr val="FFFFFF"/>
                  </a:solidFill>
                </a:uFill>
                <a:latin typeface="Calibri"/>
              </a:rPr>
              <a:t>Lead: </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strike="noStrike" spc="-1">
                <a:solidFill>
                  <a:srgbClr val="000000"/>
                </a:solidFill>
                <a:uFill>
                  <a:solidFill>
                    <a:srgbClr val="FFFFFF"/>
                  </a:solidFill>
                </a:uFill>
                <a:latin typeface="Calibri"/>
              </a:rPr>
              <a:t>Helmut Frank, DWD</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strike="noStrike" spc="-1">
                <a:solidFill>
                  <a:srgbClr val="000000"/>
                </a:solidFill>
                <a:uFill>
                  <a:solidFill>
                    <a:srgbClr val="FFFFFF"/>
                  </a:solidFill>
                </a:uFill>
                <a:latin typeface="Calibri"/>
              </a:rPr>
              <a:t>Joel Cline, DoE</a:t>
            </a:r>
            <a:endParaRPr lang="en-US" sz="1800" strike="noStrike" spc="-1">
              <a:solidFill>
                <a:srgbClr val="000000"/>
              </a:solidFill>
              <a:uFill>
                <a:solidFill>
                  <a:srgbClr val="FFFFFF"/>
                </a:solidFill>
              </a:uFill>
              <a:latin typeface="Arial"/>
            </a:endParaRPr>
          </a:p>
          <a:p>
            <a:pPr marL="343080" indent="-342360">
              <a:lnSpc>
                <a:spcPct val="100000"/>
              </a:lnSpc>
              <a:buClr>
                <a:srgbClr val="000000"/>
              </a:buClr>
              <a:buFont typeface="Symbol"/>
              <a:buChar char=""/>
            </a:pPr>
            <a:r>
              <a:rPr lang="en-US" sz="3200" strike="noStrike" spc="-1">
                <a:solidFill>
                  <a:srgbClr val="000000"/>
                </a:solidFill>
                <a:uFill>
                  <a:solidFill>
                    <a:srgbClr val="FFFFFF"/>
                  </a:solidFill>
                </a:uFill>
                <a:latin typeface="Calibri"/>
              </a:rPr>
              <a:t>Will Shaw, PNNL</a:t>
            </a:r>
            <a:endParaRPr lang="en-US"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8784134A1B7140947EB8775748BEE0" ma:contentTypeVersion="0" ma:contentTypeDescription="Create a new document." ma:contentTypeScope="" ma:versionID="2fc695c50553d60bf69ffb46ed3b49a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E270B0-BD64-4B2A-9E49-3CBBB3F1523F}"/>
</file>

<file path=customXml/itemProps2.xml><?xml version="1.0" encoding="utf-8"?>
<ds:datastoreItem xmlns:ds="http://schemas.openxmlformats.org/officeDocument/2006/customXml" ds:itemID="{32DE714A-BD90-40CA-948E-261CFBA3E66A}"/>
</file>

<file path=customXml/itemProps3.xml><?xml version="1.0" encoding="utf-8"?>
<ds:datastoreItem xmlns:ds="http://schemas.openxmlformats.org/officeDocument/2006/customXml" ds:itemID="{69C54E4B-13AC-48B8-8052-07CD5FE9EBA1}"/>
</file>

<file path=docProps/app.xml><?xml version="1.0" encoding="utf-8"?>
<Properties xmlns="http://schemas.openxmlformats.org/officeDocument/2006/extended-properties" xmlns:vt="http://schemas.openxmlformats.org/officeDocument/2006/docPropsVTypes">
  <TotalTime>9036</TotalTime>
  <Words>2980</Words>
  <Application>Microsoft Office PowerPoint</Application>
  <PresentationFormat>On-screen Show (4:3)</PresentationFormat>
  <Paragraphs>228</Paragraphs>
  <Slides>37</Slides>
  <Notes>6</Notes>
  <HiddenSlides>3</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Country status</vt:lpstr>
      <vt:lpstr>Website &amp; Sharepoint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AOB</vt:lpstr>
      <vt:lpstr>PowerPoint Presentation</vt:lpstr>
    </vt:vector>
  </TitlesOfParts>
  <Company>U of Colorado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of Participation in IEA Wind</dc:title>
  <dc:creator>Patricia Weis-Taylor</dc:creator>
  <cp:lastModifiedBy>Gregor Giebel</cp:lastModifiedBy>
  <cp:revision>764</cp:revision>
  <dcterms:created xsi:type="dcterms:W3CDTF">2008-08-29T17:28:51Z</dcterms:created>
  <dcterms:modified xsi:type="dcterms:W3CDTF">2016-07-05T14:08:25Z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U of Colorado</vt:lpwstr>
  </property>
  <property fmtid="{D5CDD505-2E9C-101B-9397-08002B2CF9AE}" pid="4" name="HiddenSlides">
    <vt:i4>2</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6</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32</vt:i4>
  </property>
  <property fmtid="{D5CDD505-2E9C-101B-9397-08002B2CF9AE}" pid="13" name="ContentTypeId">
    <vt:lpwstr>0x010100818784134A1B7140947EB8775748BEE0</vt:lpwstr>
  </property>
</Properties>
</file>